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9" r:id="rId3"/>
    <p:sldId id="290" r:id="rId4"/>
    <p:sldId id="291" r:id="rId5"/>
    <p:sldId id="292" r:id="rId6"/>
    <p:sldId id="293" r:id="rId7"/>
    <p:sldId id="273" r:id="rId8"/>
    <p:sldId id="294" r:id="rId9"/>
    <p:sldId id="295" r:id="rId10"/>
    <p:sldId id="259" r:id="rId11"/>
    <p:sldId id="296" r:id="rId12"/>
    <p:sldId id="261" r:id="rId13"/>
    <p:sldId id="263" r:id="rId14"/>
    <p:sldId id="297" r:id="rId15"/>
    <p:sldId id="264" r:id="rId16"/>
    <p:sldId id="298" r:id="rId17"/>
    <p:sldId id="266" r:id="rId18"/>
    <p:sldId id="267" r:id="rId19"/>
    <p:sldId id="268" r:id="rId20"/>
    <p:sldId id="300" r:id="rId21"/>
    <p:sldId id="299" r:id="rId22"/>
    <p:sldId id="274" r:id="rId23"/>
    <p:sldId id="278" r:id="rId24"/>
    <p:sldId id="307" r:id="rId25"/>
    <p:sldId id="303" r:id="rId26"/>
    <p:sldId id="304" r:id="rId27"/>
    <p:sldId id="305" r:id="rId28"/>
    <p:sldId id="306" r:id="rId29"/>
    <p:sldId id="277" r:id="rId30"/>
    <p:sldId id="284" r:id="rId31"/>
    <p:sldId id="281" r:id="rId32"/>
    <p:sldId id="308" r:id="rId33"/>
    <p:sldId id="270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52EEA-31DF-49BB-A73C-48182A07929D}" type="doc">
      <dgm:prSet loTypeId="urn:microsoft.com/office/officeart/2005/8/layout/funnel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65F8B1F-3913-4A30-B91C-FAAE8F7A2448}">
      <dgm:prSet phldrT="[文本]"/>
      <dgm:spPr/>
      <dgm:t>
        <a:bodyPr/>
        <a:lstStyle/>
        <a:p>
          <a:r>
            <a:rPr lang="zh-CN" altLang="en-US" dirty="0" smtClean="0"/>
            <a:t>自动评分</a:t>
          </a:r>
          <a:endParaRPr lang="zh-CN" altLang="en-US" dirty="0"/>
        </a:p>
      </dgm:t>
    </dgm:pt>
    <dgm:pt modelId="{BA1CC90B-8357-47C6-80F8-F099B06B2A54}" type="parTrans" cxnId="{A9A8FEA2-0978-4378-B29B-03BE71A11166}">
      <dgm:prSet/>
      <dgm:spPr/>
      <dgm:t>
        <a:bodyPr/>
        <a:lstStyle/>
        <a:p>
          <a:endParaRPr lang="zh-CN" altLang="en-US"/>
        </a:p>
      </dgm:t>
    </dgm:pt>
    <dgm:pt modelId="{7B37D174-4F19-4E09-818A-B557ADF27826}" type="sibTrans" cxnId="{A9A8FEA2-0978-4378-B29B-03BE71A11166}">
      <dgm:prSet/>
      <dgm:spPr/>
      <dgm:t>
        <a:bodyPr/>
        <a:lstStyle/>
        <a:p>
          <a:endParaRPr lang="zh-CN" altLang="en-US"/>
        </a:p>
      </dgm:t>
    </dgm:pt>
    <dgm:pt modelId="{0D622946-61A6-4CD4-93F2-CC3CA66DD889}">
      <dgm:prSet phldrT="[文本]"/>
      <dgm:spPr/>
      <dgm:t>
        <a:bodyPr/>
        <a:lstStyle/>
        <a:p>
          <a:r>
            <a:rPr lang="zh-CN" altLang="en-US" dirty="0" smtClean="0"/>
            <a:t>反抄袭</a:t>
          </a:r>
          <a:endParaRPr lang="zh-CN" altLang="en-US" dirty="0"/>
        </a:p>
      </dgm:t>
    </dgm:pt>
    <dgm:pt modelId="{DAA253D7-168C-4987-A4EC-1C77D71805B2}" type="parTrans" cxnId="{E7CF276D-2B40-4B21-B93D-8EBBA4DC6922}">
      <dgm:prSet/>
      <dgm:spPr/>
      <dgm:t>
        <a:bodyPr/>
        <a:lstStyle/>
        <a:p>
          <a:endParaRPr lang="zh-CN" altLang="en-US"/>
        </a:p>
      </dgm:t>
    </dgm:pt>
    <dgm:pt modelId="{D0BA5E93-7F06-4EE4-A28E-3F5837C8F082}" type="sibTrans" cxnId="{E7CF276D-2B40-4B21-B93D-8EBBA4DC6922}">
      <dgm:prSet/>
      <dgm:spPr/>
      <dgm:t>
        <a:bodyPr/>
        <a:lstStyle/>
        <a:p>
          <a:endParaRPr lang="zh-CN" altLang="en-US"/>
        </a:p>
      </dgm:t>
    </dgm:pt>
    <dgm:pt modelId="{8180D44C-7672-47CD-BB54-09673E4B2F2E}">
      <dgm:prSet phldrT="[文本]"/>
      <dgm:spPr/>
      <dgm:t>
        <a:bodyPr/>
        <a:lstStyle/>
        <a:p>
          <a:r>
            <a:rPr lang="zh-CN" altLang="en-US" dirty="0" smtClean="0"/>
            <a:t>论坛</a:t>
          </a:r>
          <a:endParaRPr lang="zh-CN" altLang="en-US" dirty="0"/>
        </a:p>
      </dgm:t>
    </dgm:pt>
    <dgm:pt modelId="{11E7D330-C9BE-4A05-BB0F-6211C1E29874}" type="parTrans" cxnId="{9F785863-F381-4C58-8862-8E994BBC82A0}">
      <dgm:prSet/>
      <dgm:spPr/>
      <dgm:t>
        <a:bodyPr/>
        <a:lstStyle/>
        <a:p>
          <a:endParaRPr lang="zh-CN" altLang="en-US"/>
        </a:p>
      </dgm:t>
    </dgm:pt>
    <dgm:pt modelId="{7C1D641F-92E6-49F9-ACEC-850BD779FA62}" type="sibTrans" cxnId="{9F785863-F381-4C58-8862-8E994BBC82A0}">
      <dgm:prSet/>
      <dgm:spPr/>
      <dgm:t>
        <a:bodyPr/>
        <a:lstStyle/>
        <a:p>
          <a:endParaRPr lang="zh-CN" altLang="en-US"/>
        </a:p>
      </dgm:t>
    </dgm:pt>
    <dgm:pt modelId="{EA62831B-6698-49E6-A834-F1E6DD093518}">
      <dgm:prSet phldrT="[文本]"/>
      <dgm:spPr/>
      <dgm:t>
        <a:bodyPr/>
        <a:lstStyle/>
        <a:p>
          <a:r>
            <a:rPr lang="zh-CN" altLang="en-US" dirty="0" smtClean="0"/>
            <a:t>高能高分</a:t>
          </a:r>
          <a:endParaRPr lang="zh-CN" altLang="en-US" dirty="0"/>
        </a:p>
      </dgm:t>
    </dgm:pt>
    <dgm:pt modelId="{BC0E561E-4351-4558-8C83-06A6F1837720}" type="parTrans" cxnId="{8CCADC27-70AE-4871-A991-6FC7CB49B0DF}">
      <dgm:prSet/>
      <dgm:spPr/>
      <dgm:t>
        <a:bodyPr/>
        <a:lstStyle/>
        <a:p>
          <a:endParaRPr lang="zh-CN" altLang="en-US"/>
        </a:p>
      </dgm:t>
    </dgm:pt>
    <dgm:pt modelId="{9CD40B7F-4F45-4554-8493-BF67D8278973}" type="sibTrans" cxnId="{8CCADC27-70AE-4871-A991-6FC7CB49B0DF}">
      <dgm:prSet/>
      <dgm:spPr/>
      <dgm:t>
        <a:bodyPr/>
        <a:lstStyle/>
        <a:p>
          <a:endParaRPr lang="zh-CN" altLang="en-US"/>
        </a:p>
      </dgm:t>
    </dgm:pt>
    <dgm:pt modelId="{164AACCE-A4D6-4D1C-9156-3E965361CC58}" type="pres">
      <dgm:prSet presAssocID="{58152EEA-31DF-49BB-A73C-48182A07929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BEDDDA-258F-48AB-9867-D30D95BF0626}" type="pres">
      <dgm:prSet presAssocID="{58152EEA-31DF-49BB-A73C-48182A07929D}" presName="ellipse" presStyleLbl="trBgShp" presStyleIdx="0" presStyleCnt="1"/>
      <dgm:spPr/>
    </dgm:pt>
    <dgm:pt modelId="{5E09682D-0B3B-4D69-89EF-103079350F93}" type="pres">
      <dgm:prSet presAssocID="{58152EEA-31DF-49BB-A73C-48182A07929D}" presName="arrow1" presStyleLbl="fgShp" presStyleIdx="0" presStyleCnt="1"/>
      <dgm:spPr/>
    </dgm:pt>
    <dgm:pt modelId="{EEDDAE37-C1CC-441F-82EE-6EE1FA809403}" type="pres">
      <dgm:prSet presAssocID="{58152EEA-31DF-49BB-A73C-48182A07929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EC85D1-C1B6-46BC-9DCD-6F025F0983A2}" type="pres">
      <dgm:prSet presAssocID="{0D622946-61A6-4CD4-93F2-CC3CA66DD88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A5DA88-E80D-4438-AD76-EFA048EB6398}" type="pres">
      <dgm:prSet presAssocID="{8180D44C-7672-47CD-BB54-09673E4B2F2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4DC147-C938-4EC3-901F-45976426F71D}" type="pres">
      <dgm:prSet presAssocID="{EA62831B-6698-49E6-A834-F1E6DD09351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F18B7C-EC3A-40C4-B7E0-A9DA6051AACB}" type="pres">
      <dgm:prSet presAssocID="{58152EEA-31DF-49BB-A73C-48182A07929D}" presName="funnel" presStyleLbl="trAlignAcc1" presStyleIdx="0" presStyleCnt="1"/>
      <dgm:spPr/>
    </dgm:pt>
  </dgm:ptLst>
  <dgm:cxnLst>
    <dgm:cxn modelId="{E7CF276D-2B40-4B21-B93D-8EBBA4DC6922}" srcId="{58152EEA-31DF-49BB-A73C-48182A07929D}" destId="{0D622946-61A6-4CD4-93F2-CC3CA66DD889}" srcOrd="1" destOrd="0" parTransId="{DAA253D7-168C-4987-A4EC-1C77D71805B2}" sibTransId="{D0BA5E93-7F06-4EE4-A28E-3F5837C8F082}"/>
    <dgm:cxn modelId="{AD29441B-C5ED-4316-B97B-9CBE8F477139}" type="presOf" srcId="{0D622946-61A6-4CD4-93F2-CC3CA66DD889}" destId="{9AA5DA88-E80D-4438-AD76-EFA048EB6398}" srcOrd="0" destOrd="0" presId="urn:microsoft.com/office/officeart/2005/8/layout/funnel1"/>
    <dgm:cxn modelId="{DAF2A7B5-E50B-4621-90E8-32375A5E2728}" type="presOf" srcId="{965F8B1F-3913-4A30-B91C-FAAE8F7A2448}" destId="{904DC147-C938-4EC3-901F-45976426F71D}" srcOrd="0" destOrd="0" presId="urn:microsoft.com/office/officeart/2005/8/layout/funnel1"/>
    <dgm:cxn modelId="{A9A8FEA2-0978-4378-B29B-03BE71A11166}" srcId="{58152EEA-31DF-49BB-A73C-48182A07929D}" destId="{965F8B1F-3913-4A30-B91C-FAAE8F7A2448}" srcOrd="0" destOrd="0" parTransId="{BA1CC90B-8357-47C6-80F8-F099B06B2A54}" sibTransId="{7B37D174-4F19-4E09-818A-B557ADF27826}"/>
    <dgm:cxn modelId="{9F785863-F381-4C58-8862-8E994BBC82A0}" srcId="{58152EEA-31DF-49BB-A73C-48182A07929D}" destId="{8180D44C-7672-47CD-BB54-09673E4B2F2E}" srcOrd="2" destOrd="0" parTransId="{11E7D330-C9BE-4A05-BB0F-6211C1E29874}" sibTransId="{7C1D641F-92E6-49F9-ACEC-850BD779FA62}"/>
    <dgm:cxn modelId="{E1794FF4-E1EC-4E75-B500-529E0FAEF43F}" type="presOf" srcId="{58152EEA-31DF-49BB-A73C-48182A07929D}" destId="{164AACCE-A4D6-4D1C-9156-3E965361CC58}" srcOrd="0" destOrd="0" presId="urn:microsoft.com/office/officeart/2005/8/layout/funnel1"/>
    <dgm:cxn modelId="{9D695884-3D41-4254-A200-1473E1F86101}" type="presOf" srcId="{EA62831B-6698-49E6-A834-F1E6DD093518}" destId="{EEDDAE37-C1CC-441F-82EE-6EE1FA809403}" srcOrd="0" destOrd="0" presId="urn:microsoft.com/office/officeart/2005/8/layout/funnel1"/>
    <dgm:cxn modelId="{8CCADC27-70AE-4871-A991-6FC7CB49B0DF}" srcId="{58152EEA-31DF-49BB-A73C-48182A07929D}" destId="{EA62831B-6698-49E6-A834-F1E6DD093518}" srcOrd="3" destOrd="0" parTransId="{BC0E561E-4351-4558-8C83-06A6F1837720}" sibTransId="{9CD40B7F-4F45-4554-8493-BF67D8278973}"/>
    <dgm:cxn modelId="{02B32668-295B-4B1F-B350-C945B34725C5}" type="presOf" srcId="{8180D44C-7672-47CD-BB54-09673E4B2F2E}" destId="{B8EC85D1-C1B6-46BC-9DCD-6F025F0983A2}" srcOrd="0" destOrd="0" presId="urn:microsoft.com/office/officeart/2005/8/layout/funnel1"/>
    <dgm:cxn modelId="{637A09E4-8632-4001-9EF7-D9D80704ABF2}" type="presParOf" srcId="{164AACCE-A4D6-4D1C-9156-3E965361CC58}" destId="{4DBEDDDA-258F-48AB-9867-D30D95BF0626}" srcOrd="0" destOrd="0" presId="urn:microsoft.com/office/officeart/2005/8/layout/funnel1"/>
    <dgm:cxn modelId="{4BF46802-D16C-424A-861D-861B32FFEE26}" type="presParOf" srcId="{164AACCE-A4D6-4D1C-9156-3E965361CC58}" destId="{5E09682D-0B3B-4D69-89EF-103079350F93}" srcOrd="1" destOrd="0" presId="urn:microsoft.com/office/officeart/2005/8/layout/funnel1"/>
    <dgm:cxn modelId="{CB6B5F8A-3F3D-42E1-A759-1868A62C6930}" type="presParOf" srcId="{164AACCE-A4D6-4D1C-9156-3E965361CC58}" destId="{EEDDAE37-C1CC-441F-82EE-6EE1FA809403}" srcOrd="2" destOrd="0" presId="urn:microsoft.com/office/officeart/2005/8/layout/funnel1"/>
    <dgm:cxn modelId="{3CA1D6BB-9AC9-44F1-B23C-20E728CDFCF6}" type="presParOf" srcId="{164AACCE-A4D6-4D1C-9156-3E965361CC58}" destId="{B8EC85D1-C1B6-46BC-9DCD-6F025F0983A2}" srcOrd="3" destOrd="0" presId="urn:microsoft.com/office/officeart/2005/8/layout/funnel1"/>
    <dgm:cxn modelId="{62CB98ED-7361-4A94-8F10-3B80361B4FCF}" type="presParOf" srcId="{164AACCE-A4D6-4D1C-9156-3E965361CC58}" destId="{9AA5DA88-E80D-4438-AD76-EFA048EB6398}" srcOrd="4" destOrd="0" presId="urn:microsoft.com/office/officeart/2005/8/layout/funnel1"/>
    <dgm:cxn modelId="{88C6F6DD-E13D-4911-B13E-2B86AF2AE095}" type="presParOf" srcId="{164AACCE-A4D6-4D1C-9156-3E965361CC58}" destId="{904DC147-C938-4EC3-901F-45976426F71D}" srcOrd="5" destOrd="0" presId="urn:microsoft.com/office/officeart/2005/8/layout/funnel1"/>
    <dgm:cxn modelId="{AD993B18-8ED0-4186-8E15-EEB255AB9678}" type="presParOf" srcId="{164AACCE-A4D6-4D1C-9156-3E965361CC58}" destId="{81F18B7C-EC3A-40C4-B7E0-A9DA6051AAC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BEDDDA-258F-48AB-9867-D30D95BF0626}">
      <dsp:nvSpPr>
        <dsp:cNvPr id="0" name=""/>
        <dsp:cNvSpPr/>
      </dsp:nvSpPr>
      <dsp:spPr>
        <a:xfrm>
          <a:off x="2024642" y="237977"/>
          <a:ext cx="4722944" cy="164021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9682D-0B3B-4D69-89EF-103079350F93}">
      <dsp:nvSpPr>
        <dsp:cNvPr id="0" name=""/>
        <dsp:cNvSpPr/>
      </dsp:nvSpPr>
      <dsp:spPr>
        <a:xfrm>
          <a:off x="3935787" y="4254311"/>
          <a:ext cx="915299" cy="58579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DAE37-C1CC-441F-82EE-6EE1FA809403}">
      <dsp:nvSpPr>
        <dsp:cNvPr id="0" name=""/>
        <dsp:cNvSpPr/>
      </dsp:nvSpPr>
      <dsp:spPr>
        <a:xfrm>
          <a:off x="2196718" y="4722944"/>
          <a:ext cx="4393437" cy="109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高能高分</a:t>
          </a:r>
          <a:endParaRPr lang="zh-CN" altLang="en-US" sz="3600" kern="1200" dirty="0"/>
        </a:p>
      </dsp:txBody>
      <dsp:txXfrm>
        <a:off x="2196718" y="4722944"/>
        <a:ext cx="4393437" cy="1098359"/>
      </dsp:txXfrm>
    </dsp:sp>
    <dsp:sp modelId="{B8EC85D1-C1B6-46BC-9DCD-6F025F0983A2}">
      <dsp:nvSpPr>
        <dsp:cNvPr id="0" name=""/>
        <dsp:cNvSpPr/>
      </dsp:nvSpPr>
      <dsp:spPr>
        <a:xfrm>
          <a:off x="3741743" y="2004871"/>
          <a:ext cx="1647538" cy="16475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论坛</a:t>
          </a:r>
          <a:endParaRPr lang="zh-CN" altLang="en-US" sz="3500" kern="1200" dirty="0"/>
        </a:p>
      </dsp:txBody>
      <dsp:txXfrm>
        <a:off x="3741743" y="2004871"/>
        <a:ext cx="1647538" cy="1647538"/>
      </dsp:txXfrm>
    </dsp:sp>
    <dsp:sp modelId="{9AA5DA88-E80D-4438-AD76-EFA048EB6398}">
      <dsp:nvSpPr>
        <dsp:cNvPr id="0" name=""/>
        <dsp:cNvSpPr/>
      </dsp:nvSpPr>
      <dsp:spPr>
        <a:xfrm>
          <a:off x="2562838" y="768851"/>
          <a:ext cx="1647538" cy="16475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反抄袭</a:t>
          </a:r>
          <a:endParaRPr lang="zh-CN" altLang="en-US" sz="3500" kern="1200" dirty="0"/>
        </a:p>
      </dsp:txBody>
      <dsp:txXfrm>
        <a:off x="2562838" y="768851"/>
        <a:ext cx="1647538" cy="1647538"/>
      </dsp:txXfrm>
    </dsp:sp>
    <dsp:sp modelId="{904DC147-C938-4EC3-901F-45976426F71D}">
      <dsp:nvSpPr>
        <dsp:cNvPr id="0" name=""/>
        <dsp:cNvSpPr/>
      </dsp:nvSpPr>
      <dsp:spPr>
        <a:xfrm>
          <a:off x="4246989" y="370513"/>
          <a:ext cx="1647538" cy="16475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自动评分</a:t>
          </a:r>
          <a:endParaRPr lang="zh-CN" altLang="en-US" sz="3500" kern="1200" dirty="0"/>
        </a:p>
      </dsp:txBody>
      <dsp:txXfrm>
        <a:off x="4246989" y="370513"/>
        <a:ext cx="1647538" cy="1647538"/>
      </dsp:txXfrm>
    </dsp:sp>
    <dsp:sp modelId="{81F18B7C-EC3A-40C4-B7E0-A9DA6051AACB}">
      <dsp:nvSpPr>
        <dsp:cNvPr id="0" name=""/>
        <dsp:cNvSpPr/>
      </dsp:nvSpPr>
      <dsp:spPr>
        <a:xfrm>
          <a:off x="1830598" y="36611"/>
          <a:ext cx="5125676" cy="410054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6E5C6-4435-4AA9-AD0C-A9FEC311C1B5}" type="datetimeFigureOut">
              <a:rPr lang="zh-CN" altLang="en-US" smtClean="0"/>
              <a:pPr/>
              <a:t>2010/6/10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85C3C-DB68-4679-B5A3-1675FB6A08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我们听到了太多的教学理念、指导思想，但是听不到具体该怎么做。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不惩罚，不如不反抄袭。</a:t>
            </a:r>
            <a:endParaRPr lang="en-US" altLang="zh-CN" dirty="0" smtClean="0"/>
          </a:p>
          <a:p>
            <a:r>
              <a:rPr lang="zh-CN" altLang="en-US" dirty="0" smtClean="0"/>
              <a:t>降级生的故事。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统计结果的同时，顺便把名点了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统计结果的同时，顺便把名点了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实践表明，应用网络工具，不仅改变了教学手段，而且改变了教学思维，从而提升教学效果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5C3C-DB68-4679-B5A3-1675FB6A08B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 b="1">
                <a:solidFill>
                  <a:schemeClr val="tx1"/>
                </a:solidFill>
              </a:defRPr>
            </a:lvl1pPr>
          </a:lstStyle>
          <a:p>
            <a:r>
              <a:rPr kumimoji="0" lang="en-US" altLang="zh-CN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8F00170-4B47-4A6F-9F75-A3BE1EB725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DB46-E409-4247-A928-8D0560D4371A}" type="datetimeFigureOut">
              <a:rPr lang="zh-CN" altLang="en-US" smtClean="0"/>
              <a:pPr/>
              <a:t>2010/6/10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37EF-EDAE-4724-A84D-4215C17B4BC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DB46-E409-4247-A928-8D0560D4371A}" type="datetimeFigureOut">
              <a:rPr lang="zh-CN" altLang="en-US" smtClean="0"/>
              <a:pPr/>
              <a:t>2010/6/10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37EF-EDAE-4724-A84D-4215C17B4BC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DB46-E409-4247-A928-8D0560D4371A}" type="datetimeFigureOut">
              <a:rPr lang="zh-CN" altLang="en-US" smtClean="0"/>
              <a:pPr/>
              <a:t>2010/6/10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37EF-EDAE-4724-A84D-4215C17B4BC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DB46-E409-4247-A928-8D0560D4371A}" type="datetimeFigureOut">
              <a:rPr lang="zh-CN" altLang="en-US" smtClean="0"/>
              <a:pPr/>
              <a:t>2010/6/10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37EF-EDAE-4724-A84D-4215C17B4BC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8F00170-4B47-4A6F-9F75-A3BE1EB725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altLang="zh-CN" dirty="0" smtClean="0"/>
              <a:t>Click to edit Master text styles</a:t>
            </a:r>
          </a:p>
          <a:p>
            <a:pPr lvl="1" eaLnBrk="1" latinLnBrk="0" hangingPunct="1"/>
            <a:r>
              <a:rPr lang="en-US" altLang="zh-CN" dirty="0" smtClean="0"/>
              <a:t>Second level</a:t>
            </a:r>
          </a:p>
          <a:p>
            <a:pPr lvl="2" eaLnBrk="1" latinLnBrk="0" hangingPunct="1"/>
            <a:r>
              <a:rPr lang="en-US" altLang="zh-CN" dirty="0" smtClean="0"/>
              <a:t>Third level</a:t>
            </a:r>
          </a:p>
          <a:p>
            <a:pPr lvl="3" eaLnBrk="1" latinLnBrk="0" hangingPunct="1"/>
            <a:r>
              <a:rPr lang="en-US" altLang="zh-CN" dirty="0" smtClean="0"/>
              <a:t>Fourth level</a:t>
            </a:r>
          </a:p>
          <a:p>
            <a:pPr lvl="4" eaLnBrk="1" latinLnBrk="0" hangingPunct="1"/>
            <a:r>
              <a:rPr lang="en-US" altLang="zh-CN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altLang="zh-CN" dirty="0" smtClean="0"/>
              <a:t>Click to edit Master text styles</a:t>
            </a:r>
          </a:p>
          <a:p>
            <a:pPr lvl="1" eaLnBrk="1" latinLnBrk="0" hangingPunct="1"/>
            <a:r>
              <a:rPr lang="en-US" altLang="zh-CN" dirty="0" smtClean="0"/>
              <a:t>Second level</a:t>
            </a:r>
          </a:p>
          <a:p>
            <a:pPr lvl="2" eaLnBrk="1" latinLnBrk="0" hangingPunct="1"/>
            <a:r>
              <a:rPr lang="en-US" altLang="zh-CN" dirty="0" smtClean="0"/>
              <a:t>Third level</a:t>
            </a:r>
          </a:p>
          <a:p>
            <a:pPr lvl="3" eaLnBrk="1" latinLnBrk="0" hangingPunct="1"/>
            <a:r>
              <a:rPr lang="en-US" altLang="zh-CN" dirty="0" smtClean="0"/>
              <a:t>Fourth level</a:t>
            </a:r>
          </a:p>
          <a:p>
            <a:pPr lvl="4" eaLnBrk="1" latinLnBrk="0" hangingPunct="1"/>
            <a:r>
              <a:rPr lang="en-US" altLang="zh-CN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uiExpand="1" build="p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altLang="zh-CN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 dirty="0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dirty="0" smtClean="0"/>
              <a:t>Second level</a:t>
            </a:r>
          </a:p>
          <a:p>
            <a:pPr lvl="2" eaLnBrk="1" latinLnBrk="0" hangingPunct="1"/>
            <a:r>
              <a:rPr kumimoji="0" lang="en-US" altLang="zh-CN" dirty="0" smtClean="0"/>
              <a:t>Third level</a:t>
            </a:r>
          </a:p>
          <a:p>
            <a:pPr lvl="3" eaLnBrk="1" latinLnBrk="0" hangingPunct="1"/>
            <a:r>
              <a:rPr kumimoji="0" lang="en-US" altLang="zh-CN" dirty="0" smtClean="0"/>
              <a:t>Fourth level</a:t>
            </a:r>
          </a:p>
          <a:p>
            <a:pPr lvl="4" eaLnBrk="1" latinLnBrk="0" hangingPunct="1"/>
            <a:r>
              <a:rPr kumimoji="0" lang="en-US" altLang="zh-CN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F00170-4B47-4A6F-9F75-A3BE1EB725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ms.hit.edu.c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unner.cn/truth/read.php?id=2607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glaoshi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unner.cn/truth" TargetMode="External"/><Relationship Id="rId4" Type="http://schemas.openxmlformats.org/officeDocument/2006/relationships/hyperlink" Target="http://www.renren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unner.cn/truth/read.php?id=12204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ook.sunner.cn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atform.cent-soft.com/" TargetMode="External"/><Relationship Id="rId5" Type="http://schemas.openxmlformats.org/officeDocument/2006/relationships/hyperlink" Target="http://code.google.com/p/sunner-projects/" TargetMode="External"/><Relationship Id="rId4" Type="http://schemas.openxmlformats.org/officeDocument/2006/relationships/hyperlink" Target="http://moodle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unner.cn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网络改变教与学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孙志岗</a:t>
            </a:r>
            <a:endParaRPr lang="zh-CN" altLang="en-US" dirty="0"/>
          </a:p>
        </p:txBody>
      </p:sp>
      <p:pic>
        <p:nvPicPr>
          <p:cNvPr id="1026" name="Picture 2" descr="C:\Users\Sunner Sun\AppData\Local\Microsoft\Windows\Temporary Internet Files\Content.IE5\63VHZZTT\MPj043727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60020"/>
            <a:ext cx="3000396" cy="2997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作业教学的“死穴”</a:t>
            </a:r>
            <a:endParaRPr lang="zh-CN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学生不重视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积习难改</a:t>
            </a:r>
          </a:p>
          <a:p>
            <a:r>
              <a:rPr lang="zh-CN" altLang="en-US" dirty="0" smtClean="0"/>
              <a:t>不易管理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布置、收缴、统计和存档问题</a:t>
            </a:r>
            <a:endParaRPr lang="en-US" altLang="zh-CN" dirty="0" smtClean="0"/>
          </a:p>
          <a:p>
            <a:r>
              <a:rPr lang="zh-CN" altLang="en-US" dirty="0" smtClean="0"/>
              <a:t>不易指导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量大，时空交错</a:t>
            </a:r>
            <a:endParaRPr lang="en-US" altLang="zh-CN" dirty="0" smtClean="0"/>
          </a:p>
          <a:p>
            <a:r>
              <a:rPr lang="zh-CN" altLang="en-US" dirty="0" smtClean="0"/>
              <a:t>批改工作量巨大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不批改还不如不留作业</a:t>
            </a:r>
            <a:endParaRPr lang="en-US" altLang="zh-CN" dirty="0" smtClean="0"/>
          </a:p>
          <a:p>
            <a:r>
              <a:rPr lang="zh-CN" altLang="en-US" dirty="0" smtClean="0"/>
              <a:t>抄袭毁掉一切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不抄才是傻瓜</a:t>
            </a:r>
            <a:endParaRPr lang="en-US" altLang="zh-CN" dirty="0" smtClean="0"/>
          </a:p>
        </p:txBody>
      </p:sp>
      <p:pic>
        <p:nvPicPr>
          <p:cNvPr id="18434" name="Picture 2" descr="C:\Users\Sunner Sun\AppData\Local\Microsoft\Windows\Temporary Internet Files\Content.IE5\E1XR0P9L\MPj043333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929066"/>
            <a:ext cx="3392988" cy="2259994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学生重视什么？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sz="5400" dirty="0" smtClean="0">
                <a:solidFill>
                  <a:srgbClr val="FF0000"/>
                </a:solidFill>
              </a:rPr>
              <a:t>分数！</a:t>
            </a:r>
            <a:endParaRPr lang="en-US" altLang="zh-CN" sz="5400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r>
              <a:rPr lang="zh-CN" altLang="en-US" dirty="0" smtClean="0"/>
              <a:t>作业分数不低于</a:t>
            </a:r>
            <a:r>
              <a:rPr lang="en-US" altLang="zh-CN" dirty="0" smtClean="0"/>
              <a:t>50%</a:t>
            </a:r>
          </a:p>
          <a:p>
            <a:pPr lvl="1"/>
            <a:r>
              <a:rPr lang="zh-CN" altLang="en-US" dirty="0" smtClean="0"/>
              <a:t>期末考试更细致、精确、全面，分值比例不宜过低</a:t>
            </a:r>
            <a:endParaRPr lang="en-US" altLang="zh-CN" dirty="0" smtClean="0"/>
          </a:p>
          <a:p>
            <a:r>
              <a:rPr lang="zh-CN" altLang="en-US" dirty="0" smtClean="0"/>
              <a:t>沿课程进度均匀分配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每周一次，及时评分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不再期末突击</a:t>
            </a:r>
            <a:endParaRPr lang="en-US" altLang="zh-CN" dirty="0" smtClean="0"/>
          </a:p>
          <a:p>
            <a:r>
              <a:rPr lang="zh-CN" altLang="en-US" dirty="0" smtClean="0"/>
              <a:t>效果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每打一个小怪（作业），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经验值（分数）都增加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pic>
        <p:nvPicPr>
          <p:cNvPr id="19458" name="Picture 2" descr="C:\Users\Sunner Sun\AppData\Local\Microsoft\Windows\Temporary Internet Files\Content.IE5\E1XR0P9L\MCj040992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214818"/>
            <a:ext cx="1419225" cy="18415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纸质作业可能方便管理吗？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作业必须电子化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Email</a:t>
            </a:r>
            <a:r>
              <a:rPr lang="zh-CN" altLang="en-US" dirty="0" smtClean="0"/>
              <a:t>不是解决方案</a:t>
            </a:r>
            <a:endParaRPr lang="en-US" altLang="zh-CN" dirty="0" smtClean="0"/>
          </a:p>
          <a:p>
            <a:r>
              <a:rPr lang="zh-CN" altLang="en-US" dirty="0" smtClean="0"/>
              <a:t>课程管理系统（例如：</a:t>
            </a:r>
            <a:r>
              <a:rPr lang="en-US" altLang="zh-CN" dirty="0" err="1" smtClean="0"/>
              <a:t>Moodle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3"/>
              </a:rPr>
              <a:t>http://cms.hit.edu.cn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在线布置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信息更新简单、快捷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在线收缴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有时间限制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在线打分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分数实时更新、统计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打包存档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更多</a:t>
            </a:r>
            <a:r>
              <a:rPr lang="en-US" altLang="zh-CN" dirty="0" smtClean="0"/>
              <a:t>…</a:t>
            </a:r>
            <a:endParaRPr lang="zh-CN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00438"/>
            <a:ext cx="355400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指导越多越好吗？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能不指导，就不指导，最好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学会自己找饭吃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素质和能力教育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给学生互相讨论的机会，教学效果提升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解放教师</a:t>
            </a:r>
            <a:endParaRPr lang="en-US" altLang="zh-CN" dirty="0" smtClean="0"/>
          </a:p>
          <a:p>
            <a:r>
              <a:rPr lang="zh-CN" altLang="en-US" dirty="0" smtClean="0"/>
              <a:t>必要指导不可少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快速“上手”的指导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无法前进时，必须推一下</a:t>
            </a:r>
            <a:endParaRPr lang="en-US" altLang="zh-CN" dirty="0" smtClean="0"/>
          </a:p>
          <a:p>
            <a:r>
              <a:rPr lang="zh-CN" altLang="en-US" dirty="0" smtClean="0"/>
              <a:t>建设课程论坛</a:t>
            </a:r>
            <a:endParaRPr lang="en-US" altLang="zh-CN" dirty="0" smtClean="0"/>
          </a:p>
        </p:txBody>
      </p:sp>
      <p:pic>
        <p:nvPicPr>
          <p:cNvPr id="22533" name="Picture 5" descr="C:\Users\Sunner Sun\AppData\Local\Microsoft\Windows\Temporary Internet Files\Content.IE5\63VHZZTT\MCj023041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929066"/>
            <a:ext cx="2741691" cy="2162269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课程论坛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让学生成为老师</a:t>
            </a:r>
            <a:endParaRPr lang="en-US" altLang="zh-CN" dirty="0" smtClean="0"/>
          </a:p>
          <a:p>
            <a:pPr lvl="1"/>
            <a:r>
              <a:rPr lang="zh-CN" altLang="en-US" i="1" dirty="0" smtClean="0"/>
              <a:t>“到这里我才发现自己和牛人们的学习方式果然不一样”</a:t>
            </a:r>
            <a:endParaRPr lang="en-US" altLang="zh-CN" i="1" dirty="0" smtClean="0"/>
          </a:p>
          <a:p>
            <a:r>
              <a:rPr lang="zh-CN" altLang="en-US" dirty="0" smtClean="0"/>
              <a:t>老师旁观、推动为主</a:t>
            </a:r>
            <a:endParaRPr lang="en-US" altLang="zh-CN" dirty="0" smtClean="0"/>
          </a:p>
          <a:p>
            <a:r>
              <a:rPr lang="zh-CN" altLang="en-US" dirty="0" smtClean="0"/>
              <a:t>用加分鼓励交流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“额外”加分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课程结束，清空论坛</a:t>
            </a:r>
            <a:endParaRPr lang="en-US" altLang="zh-CN" dirty="0" smtClean="0"/>
          </a:p>
          <a:p>
            <a:pPr lvl="1"/>
            <a:r>
              <a:rPr lang="zh-CN" altLang="en-US" i="1" dirty="0" smtClean="0"/>
              <a:t>“如果他们这样顺利完成实验的话，可能就不会对知识有深刻了解了”</a:t>
            </a:r>
            <a:endParaRPr lang="en-US" altLang="zh-CN" i="1" dirty="0" smtClean="0"/>
          </a:p>
          <a:p>
            <a:pPr lvl="1"/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效果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没有时空界限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牛人脱颖而出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省却逐一答疑的麻烦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更及时地了解学生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参与感使学生爱上这门课</a:t>
            </a:r>
            <a:endParaRPr lang="en-US" altLang="zh-CN" dirty="0" smtClean="0"/>
          </a:p>
          <a:p>
            <a:r>
              <a:rPr lang="zh-CN" altLang="en-US" dirty="0" smtClean="0"/>
              <a:t>缺陷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看帖不回贴的占多数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尝试不发贴就不能看贴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代人发帖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作业必须“人”批吗？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高年级学生做</a:t>
            </a:r>
            <a:r>
              <a:rPr lang="en-US" altLang="zh-CN" dirty="0" smtClean="0"/>
              <a:t>TA</a:t>
            </a:r>
          </a:p>
          <a:p>
            <a:pPr lvl="1"/>
            <a:r>
              <a:rPr lang="zh-CN" altLang="en-US" dirty="0" smtClean="0"/>
              <a:t>缺点：评分标准不易统一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轮转评分法</a:t>
            </a:r>
            <a:endParaRPr lang="en-US" altLang="zh-CN" dirty="0" smtClean="0"/>
          </a:p>
          <a:p>
            <a:r>
              <a:rPr lang="zh-CN" altLang="en-US" dirty="0" smtClean="0"/>
              <a:t>自动评分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黑箱测试</a:t>
            </a:r>
            <a:r>
              <a:rPr lang="en-US" altLang="zh-CN" dirty="0" smtClean="0"/>
              <a:t>——ACM Online Judge</a:t>
            </a:r>
          </a:p>
          <a:p>
            <a:pPr lvl="2"/>
            <a:r>
              <a:rPr lang="zh-CN" altLang="en-US" dirty="0" smtClean="0"/>
              <a:t>支持</a:t>
            </a:r>
            <a:r>
              <a:rPr lang="en-US" altLang="zh-CN" dirty="0" smtClean="0"/>
              <a:t>C/C++</a:t>
            </a:r>
            <a:r>
              <a:rPr lang="zh-CN" altLang="en-US" dirty="0" smtClean="0"/>
              <a:t>、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、汇编、</a:t>
            </a:r>
            <a:r>
              <a:rPr lang="en-US" altLang="zh-CN" dirty="0" smtClean="0"/>
              <a:t>Fortran</a:t>
            </a:r>
            <a:r>
              <a:rPr lang="zh-CN" altLang="en-US" dirty="0" smtClean="0"/>
              <a:t>等</a:t>
            </a:r>
            <a:r>
              <a:rPr lang="en-US" altLang="zh-CN" dirty="0" smtClean="0"/>
              <a:t>50</a:t>
            </a:r>
            <a:r>
              <a:rPr lang="zh-CN" altLang="en-US" dirty="0" smtClean="0"/>
              <a:t>余种语言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已经集成进</a:t>
            </a:r>
            <a:r>
              <a:rPr lang="en-US" altLang="zh-CN" dirty="0" err="1" smtClean="0"/>
              <a:t>Moodle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Moodle</a:t>
            </a:r>
            <a:r>
              <a:rPr lang="zh-CN" altLang="en-US" dirty="0" smtClean="0"/>
              <a:t>的“测验”模块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选择、计算、填空等多种题型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开发各种课程自动或辅助评分工具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可立为教学或科研项目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5122" name="Picture 2" descr="C:\Users\Sunner Sun\AppData\Local\Microsoft\Windows\Temporary Internet Files\Content.IE5\63VHZZTT\MCj023272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15140" y="4071942"/>
            <a:ext cx="1388198" cy="1858978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自动评分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经验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允许多次提交，取最后一次的成绩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追求完美，百折不挠，成就感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有价值的错误反馈信息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和人工结合效果更好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发现奇思妙想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审查无法自动评判的部分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更具体的错误反馈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优点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教师省事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公平合理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学生欢迎</a:t>
            </a:r>
            <a:endParaRPr lang="en-US" altLang="zh-CN" dirty="0" smtClean="0"/>
          </a:p>
          <a:p>
            <a:pPr lvl="2"/>
            <a:r>
              <a:rPr lang="zh-CN" altLang="en-US" i="1" dirty="0" smtClean="0"/>
              <a:t>“不过瘾，再来一道！”</a:t>
            </a:r>
            <a:endParaRPr lang="en-US" altLang="zh-CN" i="1" dirty="0" smtClean="0"/>
          </a:p>
          <a:p>
            <a:pPr lvl="1"/>
            <a:r>
              <a:rPr lang="zh-CN" altLang="en-US" dirty="0" smtClean="0"/>
              <a:t>教学效果提升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抄袭必须被严厉打击！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鸵鸟政策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绝对不可取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不维护公平，会毁掉整门课</a:t>
            </a:r>
            <a:endParaRPr lang="en-US" altLang="zh-CN" dirty="0" smtClean="0"/>
          </a:p>
          <a:p>
            <a:r>
              <a:rPr lang="zh-CN" altLang="en-US" dirty="0" smtClean="0"/>
              <a:t>人工比对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工作量庞大，准确度不高</a:t>
            </a:r>
            <a:endParaRPr lang="en-US" altLang="zh-CN" dirty="0" smtClean="0"/>
          </a:p>
          <a:p>
            <a:r>
              <a:rPr lang="zh-CN" altLang="en-US" dirty="0" smtClean="0"/>
              <a:t>答辩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工作量巨大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容易蒙混</a:t>
            </a:r>
            <a:endParaRPr lang="en-US" altLang="zh-CN" dirty="0" smtClean="0"/>
          </a:p>
          <a:p>
            <a:r>
              <a:rPr lang="zh-CN" altLang="en-US" dirty="0" smtClean="0"/>
              <a:t>机器评判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Moss</a:t>
            </a:r>
            <a:r>
              <a:rPr lang="zh-CN" altLang="en-US" dirty="0" smtClean="0"/>
              <a:t>，处理源代码，支持十余种编程语言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Duplication</a:t>
            </a:r>
            <a:r>
              <a:rPr lang="zh-CN" altLang="en-US" dirty="0" smtClean="0"/>
              <a:t>，处理中文报告（车万翔老师开发）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都已经集成进</a:t>
            </a:r>
            <a:r>
              <a:rPr lang="en-US" altLang="zh-CN" dirty="0" err="1" smtClean="0"/>
              <a:t>Moodle</a:t>
            </a:r>
            <a:endParaRPr lang="en-US" altLang="zh-CN" dirty="0" smtClean="0"/>
          </a:p>
        </p:txBody>
      </p:sp>
      <p:pic>
        <p:nvPicPr>
          <p:cNvPr id="2050" name="Picture 2" descr="C:\Users\Sunner Sun\AppData\Local\Microsoft\Windows\Temporary Internet Files\Content.IE5\J2KHNW2P\MCj029086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57818" y="1357298"/>
            <a:ext cx="2397659" cy="2468578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88819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2354"/>
            <a:ext cx="8643966" cy="667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12" y="1500174"/>
            <a:ext cx="795357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如何学习，效果最好？</a:t>
            </a:r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反抄袭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惩罚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发现抄袭，当次零分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之前所有作业成绩清零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期末考试卷面分达到</a:t>
            </a:r>
            <a:r>
              <a:rPr lang="en-US" altLang="zh-CN" dirty="0" smtClean="0"/>
              <a:t>80%</a:t>
            </a:r>
            <a:r>
              <a:rPr lang="zh-CN" altLang="en-US" dirty="0" smtClean="0"/>
              <a:t>，恢复清零成绩</a:t>
            </a:r>
            <a:endParaRPr lang="en-US" altLang="zh-CN" dirty="0" smtClean="0"/>
          </a:p>
          <a:p>
            <a:r>
              <a:rPr lang="zh-CN" altLang="en-US" dirty="0" smtClean="0"/>
              <a:t>效果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四类学生：</a:t>
            </a:r>
            <a:r>
              <a:rPr lang="zh-CN" altLang="en-US" i="1" dirty="0" smtClean="0"/>
              <a:t>原创、学习</a:t>
            </a:r>
            <a:r>
              <a:rPr lang="en-US" altLang="zh-CN" i="1" dirty="0" smtClean="0"/>
              <a:t>/</a:t>
            </a:r>
            <a:r>
              <a:rPr lang="zh-CN" altLang="en-US" i="1" dirty="0" smtClean="0"/>
              <a:t>讨论、修改</a:t>
            </a:r>
            <a:r>
              <a:rPr lang="en-US" altLang="zh-CN" i="1" dirty="0" smtClean="0"/>
              <a:t>/</a:t>
            </a:r>
            <a:r>
              <a:rPr lang="zh-CN" altLang="en-US" i="1" dirty="0" smtClean="0"/>
              <a:t>重组、放弃</a:t>
            </a:r>
            <a:r>
              <a:rPr lang="en-US" altLang="zh-CN" i="1" dirty="0" smtClean="0"/>
              <a:t>/</a:t>
            </a:r>
            <a:r>
              <a:rPr lang="zh-CN" altLang="en-US" i="1" dirty="0" smtClean="0"/>
              <a:t>抄袭</a:t>
            </a:r>
            <a:endParaRPr lang="en-US" altLang="zh-CN" i="1" dirty="0" smtClean="0"/>
          </a:p>
          <a:p>
            <a:pPr lvl="1"/>
            <a:r>
              <a:rPr lang="zh-CN" altLang="en-US" dirty="0" smtClean="0"/>
              <a:t>激发潜能</a:t>
            </a:r>
            <a:endParaRPr lang="en-US" altLang="zh-CN" dirty="0" smtClean="0"/>
          </a:p>
          <a:p>
            <a:pPr lvl="2"/>
            <a:r>
              <a:rPr lang="zh-CN" altLang="en-US" i="1" dirty="0" smtClean="0"/>
              <a:t>“原来我也会编程序啊”</a:t>
            </a:r>
            <a:endParaRPr lang="en-US" altLang="zh-CN" i="1" dirty="0" smtClean="0"/>
          </a:p>
          <a:p>
            <a:pPr lvl="2"/>
            <a:r>
              <a:rPr lang="zh-CN" altLang="en-US" i="1" dirty="0" smtClean="0"/>
              <a:t>“为了不被雷，我想到了一种特别的方法</a:t>
            </a:r>
            <a:r>
              <a:rPr lang="en-US" altLang="zh-CN" i="1" dirty="0" smtClean="0"/>
              <a:t>……</a:t>
            </a:r>
            <a:r>
              <a:rPr lang="zh-CN" altLang="en-US" i="1" dirty="0" smtClean="0"/>
              <a:t>”</a:t>
            </a:r>
            <a:endParaRPr lang="en-US" altLang="zh-CN" i="1" dirty="0" smtClean="0"/>
          </a:p>
          <a:p>
            <a:pPr lvl="1"/>
            <a:r>
              <a:rPr lang="zh-CN" altLang="en-US" dirty="0" smtClean="0"/>
              <a:t>学生评价高</a:t>
            </a:r>
            <a:endParaRPr lang="en-US" altLang="zh-CN" dirty="0" smtClean="0"/>
          </a:p>
          <a:p>
            <a:r>
              <a:rPr lang="zh-CN" altLang="en-US" dirty="0" smtClean="0"/>
              <a:t>缺陷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原创学生不堪被问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查不出枪手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如人手足够，可当面评分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个别学生完全放弃</a:t>
            </a:r>
            <a:endParaRPr lang="en-US" altLang="zh-CN" dirty="0" smtClean="0"/>
          </a:p>
          <a:p>
            <a:r>
              <a:rPr lang="zh-CN" altLang="en-US" dirty="0" smtClean="0"/>
              <a:t>不同学生布置不同题目，</a:t>
            </a:r>
            <a:r>
              <a:rPr lang="zh-CN" altLang="en-US" dirty="0" smtClean="0"/>
              <a:t>亦或是</a:t>
            </a:r>
            <a:r>
              <a:rPr lang="zh-CN" altLang="en-US" dirty="0" smtClean="0"/>
              <a:t>好方法</a:t>
            </a:r>
            <a:endParaRPr lang="en-US" altLang="zh-CN" dirty="0" smtClean="0"/>
          </a:p>
        </p:txBody>
      </p:sp>
      <p:pic>
        <p:nvPicPr>
          <p:cNvPr id="3074" name="Picture 2" descr="C:\Users\Sunner Sun\AppData\Local\Microsoft\Windows\Temporary Internet Files\Content.IE5\H2E3803D\MCj043480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9624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21</a:t>
            </a:fld>
            <a:endParaRPr lang="zh-CN" altLang="en-US"/>
          </a:p>
        </p:txBody>
      </p:sp>
      <p:graphicFrame>
        <p:nvGraphicFramePr>
          <p:cNvPr id="12" name="图示 11"/>
          <p:cNvGraphicFramePr/>
          <p:nvPr/>
        </p:nvGraphicFramePr>
        <p:xfrm>
          <a:off x="178563" y="500042"/>
          <a:ext cx="878687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作业以外的教学</a:t>
            </a:r>
            <a:endParaRPr lang="zh-CN" alt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锦上添花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讲课</a:t>
            </a:r>
            <a:endParaRPr lang="zh-CN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不要拼命多讲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通过作业，让学生去自学</a:t>
            </a:r>
            <a:endParaRPr lang="en-US" altLang="zh-CN" dirty="0" smtClean="0"/>
          </a:p>
          <a:p>
            <a:r>
              <a:rPr lang="zh-CN" altLang="en-US" dirty="0" smtClean="0"/>
              <a:t>不要拼命想讲明白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自己想明白的才是自己的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作业可以督促学生使劲想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pic>
        <p:nvPicPr>
          <p:cNvPr id="3074" name="Picture 2" descr="C:\Users\Sunner Sun\AppData\Local\Microsoft\Windows\Temporary Internet Files\Content.IE5\WYAM197T\MPj043939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24452"/>
            <a:ext cx="3486152" cy="2327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课堂上做什么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435608" y="2571744"/>
            <a:ext cx="7498080" cy="3676656"/>
          </a:xfrm>
        </p:spPr>
        <p:txBody>
          <a:bodyPr numCol="2">
            <a:normAutofit/>
          </a:bodyPr>
          <a:lstStyle/>
          <a:p>
            <a:r>
              <a:rPr lang="zh-CN" altLang="en-US" dirty="0" smtClean="0"/>
              <a:t>阐明地位</a:t>
            </a:r>
            <a:endParaRPr lang="en-US" altLang="zh-CN" dirty="0" smtClean="0"/>
          </a:p>
          <a:p>
            <a:r>
              <a:rPr lang="zh-CN" altLang="en-US" dirty="0" smtClean="0"/>
              <a:t>深层解读</a:t>
            </a:r>
            <a:endParaRPr lang="en-US" altLang="zh-CN" dirty="0" smtClean="0"/>
          </a:p>
          <a:p>
            <a:r>
              <a:rPr lang="zh-CN" altLang="en-US" dirty="0" smtClean="0"/>
              <a:t>现场演示</a:t>
            </a:r>
            <a:endParaRPr lang="en-US" altLang="zh-CN" dirty="0" smtClean="0"/>
          </a:p>
          <a:p>
            <a:r>
              <a:rPr lang="zh-CN" altLang="en-US" dirty="0" smtClean="0"/>
              <a:t>趣闻轶事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分享经验</a:t>
            </a:r>
            <a:endParaRPr lang="en-US" altLang="zh-CN" dirty="0" smtClean="0"/>
          </a:p>
          <a:p>
            <a:pPr>
              <a:spcBef>
                <a:spcPts val="0"/>
              </a:spcBef>
            </a:pPr>
            <a:r>
              <a:rPr lang="zh-CN" altLang="en-US" dirty="0" smtClean="0"/>
              <a:t>旁征博引</a:t>
            </a:r>
            <a:endParaRPr lang="en-US" altLang="zh-CN" dirty="0" smtClean="0"/>
          </a:p>
          <a:p>
            <a:r>
              <a:rPr lang="zh-CN" altLang="en-US" dirty="0" smtClean="0"/>
              <a:t>精彩互动</a:t>
            </a:r>
            <a:endParaRPr lang="en-US" altLang="zh-CN" dirty="0" smtClean="0"/>
          </a:p>
          <a:p>
            <a:r>
              <a:rPr lang="zh-CN" altLang="en-US" dirty="0" smtClean="0"/>
              <a:t>总结作业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1428736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83464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做书本做不到、做不好的事情</a:t>
            </a:r>
            <a:endParaRPr lang="en-US" altLang="zh-CN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i="1" dirty="0" smtClean="0"/>
              <a:t>“以后再也不去上</a:t>
            </a:r>
            <a:r>
              <a:rPr lang="en-US" altLang="zh-CN" i="1" dirty="0" smtClean="0"/>
              <a:t>C</a:t>
            </a:r>
            <a:r>
              <a:rPr lang="zh-CN" altLang="en-US" i="1" dirty="0" smtClean="0"/>
              <a:t>语言课了</a:t>
            </a:r>
            <a:r>
              <a:rPr lang="en-US" altLang="zh-CN" i="1" dirty="0" smtClean="0"/>
              <a:t> </a:t>
            </a:r>
            <a:r>
              <a:rPr lang="zh-CN" altLang="en-US" i="1" dirty="0" smtClean="0"/>
              <a:t>”</a:t>
            </a:r>
            <a:r>
              <a:rPr lang="en-US" altLang="zh-CN" i="1" dirty="0" smtClean="0"/>
              <a:t/>
            </a:r>
            <a:br>
              <a:rPr lang="en-US" altLang="zh-CN" i="1" dirty="0" smtClean="0"/>
            </a:br>
            <a:r>
              <a:rPr lang="en-US" altLang="zh-CN" sz="2000" dirty="0" smtClean="0">
                <a:hlinkClick r:id="rId3"/>
              </a:rPr>
              <a:t>http://sunner.cn/truth/read.php?id=2607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正方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zh-CN" altLang="en-US" dirty="0" smtClean="0"/>
              <a:t>反方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上课实在太无聊了</a:t>
            </a:r>
            <a:r>
              <a:rPr lang="en-US" altLang="zh-CN" dirty="0" smtClean="0"/>
              <a:t>...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我上课的时间来上机看课件</a:t>
            </a:r>
            <a:r>
              <a:rPr lang="en-US" altLang="zh-CN" dirty="0" smtClean="0"/>
              <a:t>20</a:t>
            </a:r>
            <a:r>
              <a:rPr lang="zh-CN" altLang="en-US" dirty="0" smtClean="0"/>
              <a:t>分钟可以搞定</a:t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希望老师把程序也放上来</a:t>
            </a:r>
            <a:br>
              <a:rPr lang="zh-CN" altLang="en-US" dirty="0" smtClean="0"/>
            </a:br>
            <a:r>
              <a:rPr lang="zh-CN" altLang="en-US" dirty="0" smtClean="0"/>
              <a:t>上课用过的</a:t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有的小程序你以前没有放上来</a:t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dirty="0" smtClean="0"/>
              <a:t>OK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我看课件了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虽然只在工大上了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个多月的课。。。 但还是</a:t>
            </a:r>
            <a:r>
              <a:rPr lang="en-US" altLang="zh-CN" dirty="0" err="1" smtClean="0"/>
              <a:t>sunner</a:t>
            </a:r>
            <a:r>
              <a:rPr lang="zh-CN" altLang="en-US" dirty="0" smtClean="0"/>
              <a:t>的课中感受到很多东西。。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授课的内容重要，领悟</a:t>
            </a:r>
            <a:r>
              <a:rPr lang="en-US" altLang="zh-CN" dirty="0" smtClean="0"/>
              <a:t>programming</a:t>
            </a:r>
            <a:r>
              <a:rPr lang="zh-CN" altLang="en-US" dirty="0" smtClean="0"/>
              <a:t>的思想也同样重要</a:t>
            </a:r>
            <a:r>
              <a:rPr lang="en-US" altLang="zh-CN" dirty="0" smtClean="0"/>
              <a:t>...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像</a:t>
            </a:r>
            <a:r>
              <a:rPr lang="en-US" altLang="zh-CN" dirty="0" smtClean="0"/>
              <a:t>syntax</a:t>
            </a:r>
            <a:r>
              <a:rPr lang="zh-CN" altLang="en-US" dirty="0" smtClean="0"/>
              <a:t>之类的东西，正常人看书都可以看懂。。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但要理解其中的思维，就不是那么容易了</a:t>
            </a:r>
            <a:r>
              <a:rPr lang="en-US" altLang="zh-CN" dirty="0" smtClean="0"/>
              <a:t>...</a:t>
            </a:r>
            <a:r>
              <a:rPr lang="zh-CN" altLang="en-US" dirty="0" smtClean="0"/>
              <a:t>老师更大意义上是教会我们如何思考</a:t>
            </a:r>
            <a:r>
              <a:rPr lang="en-US" altLang="zh-CN" dirty="0" smtClean="0"/>
              <a:t>...</a:t>
            </a:r>
            <a:r>
              <a:rPr lang="zh-CN" altLang="en-US" dirty="0" smtClean="0"/>
              <a:t>如何更深层次的理解</a:t>
            </a:r>
            <a:r>
              <a:rPr lang="en-US" altLang="zh-CN" dirty="0" smtClean="0"/>
              <a:t>..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总之，听</a:t>
            </a:r>
            <a:r>
              <a:rPr lang="en-US" altLang="zh-CN" dirty="0" err="1" smtClean="0"/>
              <a:t>sunner</a:t>
            </a:r>
            <a:r>
              <a:rPr lang="zh-CN" altLang="en-US" dirty="0" smtClean="0"/>
              <a:t>的课绝对值得</a:t>
            </a:r>
            <a:r>
              <a:rPr lang="en-US" altLang="zh-CN" dirty="0" smtClean="0"/>
              <a:t>... </a:t>
            </a:r>
            <a:r>
              <a:rPr lang="zh-CN" altLang="en-US" dirty="0" smtClean="0"/>
              <a:t>楼主先别那么反感</a:t>
            </a:r>
            <a:r>
              <a:rPr lang="en-US" altLang="zh-CN" dirty="0" smtClean="0"/>
              <a:t>..</a:t>
            </a:r>
            <a:r>
              <a:rPr lang="zh-CN" altLang="en-US" dirty="0" smtClean="0"/>
              <a:t>以后你会发现</a:t>
            </a:r>
            <a:r>
              <a:rPr lang="en-US" altLang="zh-CN" dirty="0" err="1" smtClean="0"/>
              <a:t>sunner</a:t>
            </a:r>
            <a:r>
              <a:rPr lang="zh-CN" altLang="en-US" dirty="0" smtClean="0"/>
              <a:t>的课的价值的</a:t>
            </a:r>
            <a:r>
              <a:rPr lang="en-US" altLang="zh-CN" dirty="0" smtClean="0"/>
              <a:t>..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网络已连进教室，怎样利用？</a:t>
            </a:r>
            <a:endParaRPr lang="en-US" altLang="zh-CN" dirty="0" smtClean="0"/>
          </a:p>
        </p:txBody>
      </p:sp>
      <p:sp>
        <p:nvSpPr>
          <p:cNvPr id="10242" name="AutoShape 2" descr="https://mail.google.com/mail/?ui=2&amp;ik=df12d5c288&amp;view=att&amp;th=128a6967856f11d6&amp;attid=0.1&amp;disp=inline&amp;realattid=f_g9bdbhch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4" name="AutoShape 4" descr="https://mail.google.com/mail/?ui=2&amp;ik=df12d5c288&amp;view=att&amp;th=128a6967856f11d6&amp;attid=0.1&amp;disp=inline&amp;realattid=f_g9bdbhch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6" name="AutoShape 6" descr="https://mail.google.com/mail/?ui=2&amp;ik=df12d5c288&amp;view=att&amp;th=128a6967856f11d6&amp;attid=0.1&amp;disp=inline&amp;realattid=f_g9bdbhch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 descr="snapshot20100517220202.jpg"/>
          <p:cNvPicPr>
            <a:picLocks noChangeAspect="1"/>
          </p:cNvPicPr>
          <p:nvPr/>
        </p:nvPicPr>
        <p:blipFill>
          <a:blip r:embed="rId3" cstate="print"/>
          <a:srcRect r="27143"/>
          <a:stretch>
            <a:fillRect/>
          </a:stretch>
        </p:blipFill>
        <p:spPr>
          <a:xfrm>
            <a:off x="-1" y="1524000"/>
            <a:ext cx="9144001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网络在教室也能发挥作用</a:t>
            </a:r>
            <a:endParaRPr lang="en-US" altLang="zh-CN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看课件、查资料、录音录像</a:t>
            </a:r>
            <a:endParaRPr lang="en-US" altLang="zh-CN" dirty="0" smtClean="0"/>
          </a:p>
          <a:p>
            <a:r>
              <a:rPr lang="zh-CN" altLang="en-US" dirty="0" smtClean="0"/>
              <a:t>互动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普渡大学的</a:t>
            </a:r>
            <a:r>
              <a:rPr lang="en-US" altLang="zh-CN" dirty="0" err="1" smtClean="0"/>
              <a:t>Hotseat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学生提问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学生顶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老师现场解答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学学开心辞典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老师提问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学生选答案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即时统计结果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兼有点名效果</a:t>
            </a:r>
            <a:endParaRPr lang="en-US" altLang="zh-CN" dirty="0" smtClean="0"/>
          </a:p>
          <a:p>
            <a:r>
              <a:rPr lang="zh-CN" altLang="en-US" dirty="0" smtClean="0"/>
              <a:t>学生用笔记本玩游戏、聊天怎么办？</a:t>
            </a:r>
            <a:endParaRPr lang="zh-CN" altLang="en-US" dirty="0"/>
          </a:p>
        </p:txBody>
      </p:sp>
      <p:pic>
        <p:nvPicPr>
          <p:cNvPr id="8" name="Picture 7" descr="lapt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71800"/>
            <a:ext cx="3071446" cy="2101516"/>
          </a:xfrm>
          <a:prstGeom prst="rect">
            <a:avLst/>
          </a:prstGeom>
        </p:spPr>
      </p:pic>
      <p:pic>
        <p:nvPicPr>
          <p:cNvPr id="9" name="Picture 8" descr="ipho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3581400"/>
            <a:ext cx="161363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期末考试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开卷考试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考试是学习的一部分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考查理解、分析、综合和应用能力，而不是背诵能力</a:t>
            </a:r>
            <a:endParaRPr lang="en-US" altLang="zh-CN" dirty="0" smtClean="0"/>
          </a:p>
          <a:p>
            <a:r>
              <a:rPr lang="zh-CN" altLang="en-US" dirty="0" smtClean="0"/>
              <a:t>多主观题，少客观题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更大的发挥空间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方便调节评分标准</a:t>
            </a:r>
            <a:endParaRPr lang="en-US" altLang="zh-CN" dirty="0" smtClean="0"/>
          </a:p>
          <a:p>
            <a:r>
              <a:rPr lang="zh-CN" altLang="en-US" dirty="0" smtClean="0"/>
              <a:t>控制好题量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把翻书的时间计算在内</a:t>
            </a:r>
            <a:endParaRPr lang="zh-CN" altLang="en-US" dirty="0"/>
          </a:p>
        </p:txBody>
      </p:sp>
      <p:pic>
        <p:nvPicPr>
          <p:cNvPr id="1026" name="Picture 2" descr="C:\Users\Sunner Sun\AppData\Local\Microsoft\Windows\Temporary Internet Files\Content.IE5\WYAM197T\MPj043939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143380"/>
            <a:ext cx="3271838" cy="2184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多渠道获得反馈，及时调整</a:t>
            </a:r>
            <a:endParaRPr lang="zh-CN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用</a:t>
            </a:r>
            <a:r>
              <a:rPr lang="en-US" altLang="zh-CN" dirty="0" err="1" smtClean="0"/>
              <a:t>Moodle</a:t>
            </a:r>
            <a:r>
              <a:rPr lang="zh-CN" altLang="en-US" dirty="0" smtClean="0"/>
              <a:t>的反馈机制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“投票”自动统计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“问卷调查”更全面</a:t>
            </a:r>
            <a:endParaRPr lang="en-US" altLang="zh-CN" dirty="0" smtClean="0"/>
          </a:p>
          <a:p>
            <a:r>
              <a:rPr lang="zh-CN" altLang="en-US" dirty="0" smtClean="0"/>
              <a:t>论坛讨论评师网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3"/>
              </a:rPr>
              <a:t>http://www.pinglaoshi.com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很不道德地偷偷删除负面评论</a:t>
            </a:r>
            <a:endParaRPr lang="en-US" altLang="zh-CN" dirty="0" smtClean="0"/>
          </a:p>
          <a:p>
            <a:r>
              <a:rPr lang="zh-CN" altLang="en-US" dirty="0" smtClean="0"/>
              <a:t>人人网（校内网）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4"/>
              </a:rPr>
              <a:t>http://www.renren.com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照镜子</a:t>
            </a:r>
            <a:endParaRPr lang="en-US" altLang="zh-CN" dirty="0" smtClean="0"/>
          </a:p>
          <a:p>
            <a:r>
              <a:rPr lang="zh-CN" altLang="en-US" dirty="0" smtClean="0"/>
              <a:t>建立匿名论坛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5"/>
              </a:rPr>
              <a:t>http://sunner.cn/truth</a:t>
            </a:r>
            <a:endParaRPr lang="zh-CN" altLang="en-US" dirty="0" smtClean="0"/>
          </a:p>
          <a:p>
            <a:endParaRPr lang="zh-CN" altLang="en-US" dirty="0" smtClean="0"/>
          </a:p>
          <a:p>
            <a:pPr lvl="1"/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25908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76600" y="1525020"/>
            <a:ext cx="5334000" cy="30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latin typeface="华文隶书" pitchFamily="2" charset="-122"/>
                <a:ea typeface="华文隶书" pitchFamily="2" charset="-122"/>
              </a:rPr>
              <a:t>我们所使用的工具深刻地影响着我们的思维方式和思维习惯，进而也将深刻的影响着我们的思维能力。</a:t>
            </a:r>
            <a:endParaRPr lang="en-US" altLang="zh-CN" sz="3200" dirty="0" smtClean="0">
              <a:solidFill>
                <a:srgbClr val="FFFF00"/>
              </a:solidFill>
              <a:latin typeface="华文隶书" pitchFamily="2" charset="-122"/>
              <a:ea typeface="华文隶书" pitchFamily="2" charset="-122"/>
            </a:endParaRPr>
          </a:p>
          <a:p>
            <a:endParaRPr lang="en-US" altLang="zh-CN" sz="3200" b="1" dirty="0" smtClean="0">
              <a:solidFill>
                <a:srgbClr val="FFFF00"/>
              </a:solidFill>
            </a:endParaRPr>
          </a:p>
          <a:p>
            <a:pPr algn="r"/>
            <a:r>
              <a:rPr lang="en-US" altLang="zh-CN" sz="3200" b="1" dirty="0" smtClean="0">
                <a:solidFill>
                  <a:srgbClr val="FFFF00"/>
                </a:solidFill>
              </a:rPr>
              <a:t>——</a:t>
            </a:r>
            <a:r>
              <a:rPr lang="en-US" altLang="zh-CN" sz="3200" b="1" dirty="0" err="1" smtClean="0">
                <a:solidFill>
                  <a:srgbClr val="FFFF00"/>
                </a:solidFill>
              </a:rPr>
              <a:t>Edsger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  W. </a:t>
            </a:r>
            <a:r>
              <a:rPr lang="en-US" altLang="zh-CN" sz="3200" b="1" dirty="0" err="1" smtClean="0">
                <a:solidFill>
                  <a:srgbClr val="FFFF00"/>
                </a:solidFill>
              </a:rPr>
              <a:t>Dijkstra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教学改革，实质在哪？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反馈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“一学期</a:t>
            </a:r>
            <a:r>
              <a:rPr lang="en-US" altLang="zh-CN" dirty="0" smtClean="0">
                <a:solidFill>
                  <a:srgbClr val="FF0000"/>
                </a:solidFill>
              </a:rPr>
              <a:t>"</a:t>
            </a:r>
            <a:r>
              <a:rPr lang="zh-CN" altLang="en-US" dirty="0" smtClean="0">
                <a:solidFill>
                  <a:srgbClr val="FF0000"/>
                </a:solidFill>
              </a:rPr>
              <a:t>残酷的</a:t>
            </a:r>
            <a:r>
              <a:rPr lang="en-US" altLang="zh-CN" dirty="0" smtClean="0">
                <a:solidFill>
                  <a:srgbClr val="FF0000"/>
                </a:solidFill>
              </a:rPr>
              <a:t>"c</a:t>
            </a:r>
            <a:r>
              <a:rPr lang="zh-CN" altLang="en-US" dirty="0" smtClean="0">
                <a:solidFill>
                  <a:srgbClr val="FF0000"/>
                </a:solidFill>
              </a:rPr>
              <a:t>课</a:t>
            </a:r>
            <a:r>
              <a:rPr lang="zh-CN" altLang="en-US" dirty="0" smtClean="0"/>
              <a:t>就要过去了</a:t>
            </a:r>
            <a:r>
              <a:rPr lang="en-US" altLang="zh-CN" dirty="0" smtClean="0"/>
              <a:t>,</a:t>
            </a:r>
            <a:r>
              <a:rPr lang="zh-CN" altLang="en-US" dirty="0" smtClean="0"/>
              <a:t>有高兴也有失落</a:t>
            </a:r>
            <a:r>
              <a:rPr lang="en-US" altLang="zh-CN" dirty="0" smtClean="0"/>
              <a:t>.</a:t>
            </a:r>
            <a:r>
              <a:rPr lang="zh-CN" altLang="en-US" dirty="0" smtClean="0"/>
              <a:t>高兴暂时不用被舵主再</a:t>
            </a:r>
            <a:r>
              <a:rPr lang="en-US" altLang="zh-CN" dirty="0" smtClean="0"/>
              <a:t>"</a:t>
            </a:r>
            <a:r>
              <a:rPr lang="zh-CN" altLang="en-US" dirty="0" smtClean="0"/>
              <a:t>磨练</a:t>
            </a:r>
            <a:r>
              <a:rPr lang="en-US" altLang="zh-CN" dirty="0" smtClean="0"/>
              <a:t>"</a:t>
            </a:r>
            <a:r>
              <a:rPr lang="zh-CN" altLang="en-US" dirty="0" smtClean="0"/>
              <a:t>意志了</a:t>
            </a:r>
            <a:r>
              <a:rPr lang="en-US" altLang="zh-CN" dirty="0" smtClean="0"/>
              <a:t>,</a:t>
            </a:r>
            <a:r>
              <a:rPr lang="zh-CN" altLang="en-US" dirty="0" smtClean="0"/>
              <a:t>失落暂时告别了</a:t>
            </a:r>
            <a:r>
              <a:rPr lang="en-US" altLang="zh-CN" dirty="0" smtClean="0"/>
              <a:t>"</a:t>
            </a:r>
            <a:r>
              <a:rPr lang="zh-CN" altLang="en-US" dirty="0" smtClean="0"/>
              <a:t>比较</a:t>
            </a:r>
            <a:r>
              <a:rPr lang="en-US" altLang="zh-CN" dirty="0" smtClean="0"/>
              <a:t>"</a:t>
            </a:r>
            <a:r>
              <a:rPr lang="zh-CN" altLang="en-US" dirty="0" smtClean="0"/>
              <a:t>有意思的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</a:t>
            </a:r>
            <a:r>
              <a:rPr lang="en-US" altLang="zh-CN" dirty="0" smtClean="0"/>
              <a:t>.</a:t>
            </a:r>
            <a:br>
              <a:rPr lang="en-US" altLang="zh-CN" dirty="0" smtClean="0"/>
            </a:br>
            <a:r>
              <a:rPr lang="zh-CN" altLang="en-US" dirty="0" smtClean="0"/>
              <a:t>这学期最大的感想就是</a:t>
            </a:r>
            <a:r>
              <a:rPr lang="en-US" altLang="zh-CN" dirty="0" smtClean="0"/>
              <a:t>:</a:t>
            </a:r>
            <a:r>
              <a:rPr lang="zh-CN" altLang="en-US" dirty="0" smtClean="0">
                <a:solidFill>
                  <a:srgbClr val="FF0000"/>
                </a:solidFill>
              </a:rPr>
              <a:t>上课是没用的</a:t>
            </a:r>
            <a:r>
              <a:rPr lang="en-US" altLang="zh-CN" dirty="0" smtClean="0">
                <a:solidFill>
                  <a:srgbClr val="FF0000"/>
                </a:solidFill>
              </a:rPr>
              <a:t>,</a:t>
            </a:r>
            <a:r>
              <a:rPr lang="zh-CN" altLang="en-US" dirty="0" smtClean="0"/>
              <a:t>全在书上</a:t>
            </a:r>
            <a:r>
              <a:rPr lang="en-US" altLang="zh-CN" dirty="0" smtClean="0"/>
              <a:t>,</a:t>
            </a:r>
            <a:r>
              <a:rPr lang="zh-CN" altLang="en-US" dirty="0" smtClean="0"/>
              <a:t>自己回去找吧</a:t>
            </a:r>
            <a:r>
              <a:rPr lang="en-US" altLang="zh-CN" dirty="0" smtClean="0"/>
              <a:t>!</a:t>
            </a:r>
            <a:r>
              <a:rPr lang="zh-CN" altLang="en-US" dirty="0" smtClean="0"/>
              <a:t>在课堂上基本什么都听不动</a:t>
            </a:r>
            <a:r>
              <a:rPr lang="en-US" altLang="zh-CN" dirty="0" smtClean="0"/>
              <a:t>,</a:t>
            </a:r>
            <a:r>
              <a:rPr lang="zh-CN" altLang="en-US" dirty="0" smtClean="0">
                <a:solidFill>
                  <a:srgbClr val="FF0000"/>
                </a:solidFill>
              </a:rPr>
              <a:t>全靠自己回去看书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  <a:r>
              <a:rPr lang="zh-CN" altLang="en-US" dirty="0" smtClean="0">
                <a:solidFill>
                  <a:srgbClr val="FF0000"/>
                </a:solidFill>
              </a:rPr>
              <a:t>这种模式相当好</a:t>
            </a:r>
            <a:r>
              <a:rPr lang="en-US" altLang="zh-CN" dirty="0" smtClean="0">
                <a:solidFill>
                  <a:srgbClr val="FF0000"/>
                </a:solidFill>
              </a:rPr>
              <a:t>,</a:t>
            </a:r>
            <a:r>
              <a:rPr lang="zh-CN" altLang="en-US" dirty="0" smtClean="0"/>
              <a:t>教会了我</a:t>
            </a:r>
            <a:r>
              <a:rPr lang="en-US" altLang="zh-CN" dirty="0" smtClean="0">
                <a:solidFill>
                  <a:srgbClr val="FF0000"/>
                </a:solidFill>
              </a:rPr>
              <a:t>"</a:t>
            </a:r>
            <a:r>
              <a:rPr lang="zh-CN" altLang="en-US" dirty="0" smtClean="0">
                <a:solidFill>
                  <a:srgbClr val="FF0000"/>
                </a:solidFill>
              </a:rPr>
              <a:t>自学很重要</a:t>
            </a:r>
            <a:r>
              <a:rPr lang="en-US" altLang="zh-CN" dirty="0" smtClean="0">
                <a:solidFill>
                  <a:srgbClr val="FF0000"/>
                </a:solidFill>
              </a:rPr>
              <a:t>"."</a:t>
            </a:r>
            <a:r>
              <a:rPr lang="zh-CN" altLang="en-US" dirty="0" smtClean="0">
                <a:solidFill>
                  <a:srgbClr val="FF0000"/>
                </a:solidFill>
              </a:rPr>
              <a:t>鄙视老师</a:t>
            </a:r>
            <a:r>
              <a:rPr lang="en-US" altLang="zh-CN" dirty="0" smtClean="0">
                <a:solidFill>
                  <a:srgbClr val="FF0000"/>
                </a:solidFill>
              </a:rPr>
              <a:t>"."</a:t>
            </a:r>
            <a:r>
              <a:rPr lang="zh-CN" altLang="en-US" dirty="0" smtClean="0">
                <a:solidFill>
                  <a:srgbClr val="FF0000"/>
                </a:solidFill>
              </a:rPr>
              <a:t>鄙视课本</a:t>
            </a:r>
            <a:r>
              <a:rPr lang="en-US" altLang="zh-CN" dirty="0" smtClean="0">
                <a:solidFill>
                  <a:srgbClr val="FF0000"/>
                </a:solidFill>
              </a:rPr>
              <a:t>"."</a:t>
            </a:r>
            <a:r>
              <a:rPr lang="zh-CN" altLang="en-US" dirty="0" smtClean="0">
                <a:solidFill>
                  <a:srgbClr val="FF0000"/>
                </a:solidFill>
              </a:rPr>
              <a:t>一切在实践中寻找</a:t>
            </a:r>
            <a:r>
              <a:rPr lang="en-US" altLang="zh-CN" dirty="0" smtClean="0">
                <a:solidFill>
                  <a:srgbClr val="FF0000"/>
                </a:solidFill>
              </a:rPr>
              <a:t>“!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回去</a:t>
            </a:r>
            <a:r>
              <a:rPr lang="zh-CN" altLang="en-US" dirty="0" smtClean="0">
                <a:solidFill>
                  <a:srgbClr val="FF0000"/>
                </a:solidFill>
              </a:rPr>
              <a:t>和同学讨论相当重要</a:t>
            </a:r>
            <a:r>
              <a:rPr lang="en-US" altLang="zh-CN" dirty="0" smtClean="0"/>
              <a:t>(</a:t>
            </a:r>
            <a:r>
              <a:rPr lang="zh-CN" altLang="en-US" dirty="0" smtClean="0"/>
              <a:t>但不要抄袭</a:t>
            </a:r>
            <a:r>
              <a:rPr lang="en-US" altLang="zh-CN" dirty="0" smtClean="0"/>
              <a:t>),</a:t>
            </a:r>
            <a:r>
              <a:rPr lang="zh-CN" altLang="en-US" dirty="0" smtClean="0"/>
              <a:t>你可以问他大体的怎么做</a:t>
            </a:r>
            <a:r>
              <a:rPr lang="en-US" altLang="zh-CN" dirty="0" smtClean="0"/>
              <a:t>,</a:t>
            </a:r>
            <a:r>
              <a:rPr lang="zh-CN" altLang="en-US" dirty="0" smtClean="0"/>
              <a:t>但一定要转化为自己的东西</a:t>
            </a:r>
            <a:r>
              <a:rPr lang="en-US" altLang="zh-CN" dirty="0" smtClean="0"/>
              <a:t>,</a:t>
            </a:r>
            <a:r>
              <a:rPr lang="zh-CN" altLang="en-US" dirty="0" smtClean="0"/>
              <a:t>之后就会发现</a:t>
            </a:r>
            <a:r>
              <a:rPr lang="zh-CN" altLang="en-US" dirty="0" smtClean="0">
                <a:solidFill>
                  <a:srgbClr val="FF0000"/>
                </a:solidFill>
              </a:rPr>
              <a:t>自己学会了很多</a:t>
            </a:r>
            <a:r>
              <a:rPr lang="en-US" altLang="zh-CN" dirty="0" smtClean="0">
                <a:solidFill>
                  <a:srgbClr val="FF0000"/>
                </a:solidFill>
              </a:rPr>
              <a:t>!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总之</a:t>
            </a:r>
            <a:r>
              <a:rPr lang="en-US" altLang="zh-CN" dirty="0" smtClean="0"/>
              <a:t>,</a:t>
            </a:r>
            <a:r>
              <a:rPr lang="zh-CN" altLang="en-US" dirty="0" smtClean="0">
                <a:solidFill>
                  <a:srgbClr val="FF0000"/>
                </a:solidFill>
              </a:rPr>
              <a:t>舵主的课没啥用</a:t>
            </a:r>
            <a:r>
              <a:rPr lang="en-US" altLang="zh-CN" dirty="0" smtClean="0"/>
              <a:t>,"</a:t>
            </a:r>
            <a:r>
              <a:rPr lang="zh-CN" altLang="en-US" dirty="0" smtClean="0"/>
              <a:t>粗枝大叶</a:t>
            </a:r>
            <a:r>
              <a:rPr lang="en-US" altLang="zh-CN" dirty="0" smtClean="0"/>
              <a:t>"</a:t>
            </a:r>
            <a:r>
              <a:rPr lang="zh-CN" altLang="en-US" dirty="0" smtClean="0"/>
              <a:t>嘀</a:t>
            </a:r>
            <a:r>
              <a:rPr lang="en-US" altLang="zh-CN" dirty="0" smtClean="0"/>
              <a:t>~~,</a:t>
            </a:r>
            <a:r>
              <a:rPr lang="zh-CN" altLang="en-US" dirty="0" smtClean="0"/>
              <a:t>他只是引导我们进入大门</a:t>
            </a:r>
            <a:r>
              <a:rPr lang="en-US" altLang="zh-CN" dirty="0" smtClean="0"/>
              <a:t>,</a:t>
            </a:r>
            <a:r>
              <a:rPr lang="zh-CN" altLang="en-US" dirty="0" smtClean="0">
                <a:solidFill>
                  <a:srgbClr val="FF0000"/>
                </a:solidFill>
              </a:rPr>
              <a:t>真正的世界还得自己认识</a:t>
            </a:r>
            <a:r>
              <a:rPr lang="en-US" altLang="zh-CN" dirty="0" smtClean="0">
                <a:solidFill>
                  <a:srgbClr val="FF0000"/>
                </a:solidFill>
              </a:rPr>
              <a:t>!</a:t>
            </a:r>
            <a:r>
              <a:rPr lang="zh-CN" altLang="en-US" dirty="0" smtClean="0"/>
              <a:t>”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反馈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hlinkClick r:id="rId3"/>
              </a:rPr>
              <a:t>http://sunner.cn/truth/read.php?id=12204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“本科阶段</a:t>
            </a:r>
            <a:r>
              <a:rPr lang="zh-CN" altLang="en-US" dirty="0" smtClean="0">
                <a:solidFill>
                  <a:srgbClr val="FF0000"/>
                </a:solidFill>
              </a:rPr>
              <a:t>最有意义</a:t>
            </a:r>
            <a:r>
              <a:rPr lang="zh-CN" altLang="en-US" dirty="0" smtClean="0"/>
              <a:t>的课程评点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1.sunner</a:t>
            </a:r>
            <a:r>
              <a:rPr lang="zh-CN" altLang="en-US" dirty="0" smtClean="0"/>
              <a:t>的</a:t>
            </a:r>
            <a:r>
              <a:rPr lang="en-US" altLang="zh-CN" dirty="0" smtClean="0"/>
              <a:t>C</a:t>
            </a:r>
            <a:r>
              <a:rPr lang="zh-CN" altLang="en-US" dirty="0" smtClean="0"/>
              <a:t>和</a:t>
            </a:r>
            <a:r>
              <a:rPr lang="en-US" altLang="zh-CN" dirty="0" smtClean="0"/>
              <a:t>OS </a:t>
            </a:r>
            <a:r>
              <a:rPr lang="zh-CN" altLang="en-US" dirty="0" smtClean="0"/>
              <a:t>。</a:t>
            </a:r>
            <a:r>
              <a:rPr lang="zh-CN" altLang="en-US" dirty="0" smtClean="0">
                <a:solidFill>
                  <a:srgbClr val="FF0000"/>
                </a:solidFill>
              </a:rPr>
              <a:t>不要期望在</a:t>
            </a:r>
            <a:r>
              <a:rPr lang="en-US" altLang="zh-CN" dirty="0" err="1" smtClean="0">
                <a:solidFill>
                  <a:srgbClr val="FF0000"/>
                </a:solidFill>
              </a:rPr>
              <a:t>sunner</a:t>
            </a:r>
            <a:r>
              <a:rPr lang="zh-CN" altLang="en-US" dirty="0" smtClean="0">
                <a:solidFill>
                  <a:srgbClr val="FF0000"/>
                </a:solidFill>
              </a:rPr>
              <a:t>的课堂上学到太多东西</a:t>
            </a:r>
            <a:r>
              <a:rPr lang="zh-CN" altLang="en-US" dirty="0" smtClean="0"/>
              <a:t>，学会的东西基本都是</a:t>
            </a:r>
            <a:r>
              <a:rPr lang="zh-CN" altLang="en-US" dirty="0" smtClean="0">
                <a:solidFill>
                  <a:srgbClr val="FF0000"/>
                </a:solidFill>
              </a:rPr>
              <a:t>被他变态的抓作弊的方式去主动做作业逼出来 </a:t>
            </a:r>
            <a:r>
              <a:rPr lang="zh-CN" altLang="en-US" dirty="0" smtClean="0"/>
              <a:t>的；</a:t>
            </a:r>
            <a:r>
              <a:rPr lang="en-US" altLang="zh-CN" dirty="0" err="1" smtClean="0"/>
              <a:t>sunner</a:t>
            </a:r>
            <a:r>
              <a:rPr lang="zh-CN" altLang="en-US" dirty="0" smtClean="0"/>
              <a:t>的课堂经常能听到类似于扯淡的话题，所以没有在他的课堂上睡过觉，逃课；</a:t>
            </a:r>
            <a:r>
              <a:rPr lang="zh-CN" altLang="en-US" dirty="0" smtClean="0">
                <a:solidFill>
                  <a:srgbClr val="FF0000"/>
                </a:solidFill>
              </a:rPr>
              <a:t>不要期望在</a:t>
            </a:r>
            <a:r>
              <a:rPr lang="en-US" altLang="zh-CN" dirty="0" err="1" smtClean="0">
                <a:solidFill>
                  <a:srgbClr val="FF0000"/>
                </a:solidFill>
              </a:rPr>
              <a:t>sunner</a:t>
            </a:r>
            <a:r>
              <a:rPr lang="zh-CN" altLang="en-US" dirty="0" smtClean="0">
                <a:solidFill>
                  <a:srgbClr val="FF0000"/>
                </a:solidFill>
              </a:rPr>
              <a:t>的课堂上学到的东西能应付考研</a:t>
            </a:r>
            <a:r>
              <a:rPr lang="zh-CN" altLang="en-US" dirty="0" smtClean="0"/>
              <a:t>，如果要考 研还得做题，重新看书，这时候感觉</a:t>
            </a:r>
            <a:r>
              <a:rPr lang="en-US" altLang="zh-CN" dirty="0" err="1" smtClean="0"/>
              <a:t>sunner</a:t>
            </a:r>
            <a:r>
              <a:rPr lang="zh-CN" altLang="en-US" dirty="0" smtClean="0"/>
              <a:t>啥也没教，因为开始做题好多不会！</a:t>
            </a:r>
            <a:br>
              <a:rPr lang="zh-CN" altLang="en-US" dirty="0" smtClean="0"/>
            </a:br>
            <a:r>
              <a:rPr lang="zh-CN" altLang="en-US" dirty="0" smtClean="0"/>
              <a:t>    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dirty="0" smtClean="0"/>
              <a:t>2.</a:t>
            </a:r>
            <a:r>
              <a:rPr lang="zh-CN" altLang="en-US" dirty="0" smtClean="0"/>
              <a:t>王义和老师的离散数学。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dirty="0" smtClean="0"/>
              <a:t>3.</a:t>
            </a:r>
            <a:r>
              <a:rPr lang="zh-CN" altLang="en-US" dirty="0" smtClean="0"/>
              <a:t>唐朔飞老师的计算机组成原理。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dirty="0" smtClean="0"/>
              <a:t>4.</a:t>
            </a:r>
            <a:r>
              <a:rPr lang="zh-CN" altLang="en-US" dirty="0" smtClean="0"/>
              <a:t>杨克邵老师的高等数学。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以上老师的课是一节课不落的听下来的。</a:t>
            </a:r>
            <a:r>
              <a:rPr lang="en-US" altLang="zh-CN" dirty="0" err="1" smtClean="0"/>
              <a:t>sunner</a:t>
            </a:r>
            <a:r>
              <a:rPr lang="zh-CN" altLang="en-US" dirty="0" smtClean="0"/>
              <a:t>的课还是很有意思的，不过厚重感比下面的老资格的老师还是差距很大，显得有一点点轻浮。”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相关资源推介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《C</a:t>
            </a:r>
            <a:r>
              <a:rPr lang="zh-CN" altLang="en-US" dirty="0" smtClean="0"/>
              <a:t>语言大学实用教程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（第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版）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苏小红、陈惠鹏、孙志岗编著，电子工业出版社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70</a:t>
            </a:r>
            <a:r>
              <a:rPr lang="zh-CN" altLang="en-US" dirty="0" smtClean="0"/>
              <a:t>余所院校采用（</a:t>
            </a:r>
            <a:r>
              <a:rPr lang="en-US" altLang="zh-CN" dirty="0" smtClean="0">
                <a:hlinkClick r:id="rId3"/>
              </a:rPr>
              <a:t>http://book.sunner.cn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C</a:t>
            </a:r>
            <a:r>
              <a:rPr lang="zh-CN" altLang="en-US" dirty="0" smtClean="0"/>
              <a:t>语言编程题考试自动评分系统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免费使用</a:t>
            </a:r>
            <a:endParaRPr lang="en-US" altLang="zh-CN" dirty="0" smtClean="0"/>
          </a:p>
          <a:p>
            <a:r>
              <a:rPr lang="en-US" altLang="zh-CN" dirty="0" err="1" smtClean="0"/>
              <a:t>Moodle</a:t>
            </a:r>
            <a:r>
              <a:rPr lang="zh-CN" altLang="en-US" dirty="0" smtClean="0"/>
              <a:t>及所有自主开发的插件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免费开源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4"/>
              </a:rPr>
              <a:t>http://moodle.org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5"/>
              </a:rPr>
              <a:t>http://code.google.com/p/sunner-projects/</a:t>
            </a:r>
            <a:endParaRPr lang="en-US" altLang="zh-CN" dirty="0" smtClean="0"/>
          </a:p>
          <a:p>
            <a:r>
              <a:rPr lang="en-US" altLang="zh-CN" dirty="0" err="1" smtClean="0"/>
              <a:t>uPlatform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世纪灵创开发的商业软件</a:t>
            </a:r>
            <a:endParaRPr lang="en-US" altLang="zh-CN" dirty="0" smtClean="0"/>
          </a:p>
          <a:p>
            <a:pPr lvl="1"/>
            <a:r>
              <a:rPr lang="en-US" altLang="zh-CN" smtClean="0">
                <a:hlinkClick r:id="rId6"/>
              </a:rPr>
              <a:t>http://uplatform.cent-soft.com/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“淡讲课，精作业”的教学方法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把作业做为</a:t>
            </a:r>
            <a:r>
              <a:rPr lang="zh-CN" altLang="en-US" dirty="0" smtClean="0"/>
              <a:t>教学</a:t>
            </a:r>
            <a:r>
              <a:rPr lang="zh-CN" altLang="zh-CN" dirty="0" smtClean="0"/>
              <a:t>的核心手段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授课是作业的支持</a:t>
            </a:r>
            <a:r>
              <a:rPr lang="zh-CN" altLang="en-US" dirty="0" smtClean="0"/>
              <a:t>、</a:t>
            </a:r>
            <a:r>
              <a:rPr lang="zh-CN" altLang="zh-CN" dirty="0" smtClean="0"/>
              <a:t>补充</a:t>
            </a:r>
            <a:r>
              <a:rPr lang="zh-CN" altLang="en-US" dirty="0" smtClean="0"/>
              <a:t>和深化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用自动化的工具保障作业的管理和实施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真正实现素质和能力教育</a:t>
            </a:r>
            <a:endParaRPr lang="en-US" altLang="zh-CN" dirty="0" smtClean="0"/>
          </a:p>
          <a:p>
            <a:r>
              <a:rPr lang="zh-CN" altLang="en-US" dirty="0" smtClean="0"/>
              <a:t>相关</a:t>
            </a:r>
            <a:r>
              <a:rPr lang="zh-CN" altLang="en-US" smtClean="0"/>
              <a:t>资料：</a:t>
            </a:r>
            <a:r>
              <a:rPr lang="en-US" altLang="zh-CN" dirty="0" smtClean="0">
                <a:hlinkClick r:id="rId3"/>
              </a:rPr>
              <a:t>http://blog.sunner.cn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718674" y="4214818"/>
            <a:ext cx="37066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&amp; A</a:t>
            </a:r>
            <a:endParaRPr lang="en-US" altLang="zh-CN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33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学生不学，原因何在？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00198" y="2967335"/>
            <a:ext cx="47436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没有兴趣</a:t>
            </a:r>
            <a:endParaRPr lang="zh-CN" alt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游戏好玩，源自何处？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6286472" y="4486260"/>
            <a:ext cx="1428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归属感</a:t>
            </a:r>
            <a:endParaRPr lang="zh-CN" altLang="en-US" sz="2800" b="1" dirty="0"/>
          </a:p>
        </p:txBody>
      </p:sp>
      <p:sp>
        <p:nvSpPr>
          <p:cNvPr id="8" name="圆角矩形 7"/>
          <p:cNvSpPr/>
          <p:nvPr/>
        </p:nvSpPr>
        <p:spPr>
          <a:xfrm>
            <a:off x="2628872" y="4181460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竞争</a:t>
            </a:r>
            <a:endParaRPr lang="zh-CN" altLang="en-US" sz="2800" b="1" dirty="0"/>
          </a:p>
        </p:txBody>
      </p:sp>
      <p:sp>
        <p:nvSpPr>
          <p:cNvPr id="9" name="圆角矩形 8"/>
          <p:cNvSpPr/>
          <p:nvPr/>
        </p:nvSpPr>
        <p:spPr>
          <a:xfrm>
            <a:off x="4152872" y="418146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随时加入</a:t>
            </a:r>
            <a:endParaRPr lang="zh-CN" altLang="en-US" sz="2800" b="1" dirty="0"/>
          </a:p>
        </p:txBody>
      </p:sp>
      <p:sp>
        <p:nvSpPr>
          <p:cNvPr id="10" name="圆角矩形 9"/>
          <p:cNvSpPr/>
          <p:nvPr/>
        </p:nvSpPr>
        <p:spPr>
          <a:xfrm>
            <a:off x="647672" y="3952860"/>
            <a:ext cx="1524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成就感</a:t>
            </a:r>
            <a:endParaRPr lang="zh-CN" altLang="en-US" sz="2800" b="1" dirty="0"/>
          </a:p>
        </p:txBody>
      </p:sp>
      <p:sp>
        <p:nvSpPr>
          <p:cNvPr id="11" name="圆角矩形 10"/>
          <p:cNvSpPr/>
          <p:nvPr/>
        </p:nvSpPr>
        <p:spPr>
          <a:xfrm>
            <a:off x="7277072" y="1819260"/>
            <a:ext cx="1371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小惊喜</a:t>
            </a:r>
            <a:endParaRPr lang="zh-CN" altLang="en-US" sz="2800" b="1" dirty="0"/>
          </a:p>
        </p:txBody>
      </p:sp>
      <p:sp>
        <p:nvSpPr>
          <p:cNvPr id="12" name="圆角矩形 11"/>
          <p:cNvSpPr/>
          <p:nvPr/>
        </p:nvSpPr>
        <p:spPr>
          <a:xfrm>
            <a:off x="5676872" y="1285860"/>
            <a:ext cx="1143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循序渐进</a:t>
            </a:r>
            <a:endParaRPr lang="zh-CN" altLang="en-US" sz="2800" b="1" dirty="0"/>
          </a:p>
        </p:txBody>
      </p:sp>
      <p:sp>
        <p:nvSpPr>
          <p:cNvPr id="13" name="圆角矩形 12"/>
          <p:cNvSpPr/>
          <p:nvPr/>
        </p:nvSpPr>
        <p:spPr>
          <a:xfrm>
            <a:off x="4533872" y="3190860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精致</a:t>
            </a:r>
            <a:endParaRPr lang="zh-CN" altLang="en-US" sz="2800" b="1" dirty="0"/>
          </a:p>
        </p:txBody>
      </p:sp>
      <p:sp>
        <p:nvSpPr>
          <p:cNvPr id="14" name="圆角矩形 13"/>
          <p:cNvSpPr/>
          <p:nvPr/>
        </p:nvSpPr>
        <p:spPr>
          <a:xfrm>
            <a:off x="1257272" y="2886060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华丽</a:t>
            </a:r>
            <a:endParaRPr lang="zh-CN" altLang="en-US" sz="2000" b="1" dirty="0"/>
          </a:p>
        </p:txBody>
      </p:sp>
      <p:sp>
        <p:nvSpPr>
          <p:cNvPr id="15" name="圆角矩形 14"/>
          <p:cNvSpPr/>
          <p:nvPr/>
        </p:nvSpPr>
        <p:spPr>
          <a:xfrm>
            <a:off x="6643702" y="5429264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悠闲</a:t>
            </a:r>
            <a:endParaRPr lang="zh-CN" altLang="en-US" sz="2000" b="1" dirty="0"/>
          </a:p>
        </p:txBody>
      </p:sp>
      <p:sp>
        <p:nvSpPr>
          <p:cNvPr id="16" name="圆角矩形 15"/>
          <p:cNvSpPr/>
          <p:nvPr/>
        </p:nvSpPr>
        <p:spPr>
          <a:xfrm>
            <a:off x="2933672" y="2809860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公平</a:t>
            </a:r>
            <a:endParaRPr lang="zh-CN" altLang="en-US" sz="2800" b="1" dirty="0"/>
          </a:p>
        </p:txBody>
      </p:sp>
      <p:sp>
        <p:nvSpPr>
          <p:cNvPr id="17" name="圆角矩形 16"/>
          <p:cNvSpPr/>
          <p:nvPr/>
        </p:nvSpPr>
        <p:spPr>
          <a:xfrm>
            <a:off x="4076672" y="1590660"/>
            <a:ext cx="1295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实现梦想</a:t>
            </a:r>
            <a:endParaRPr lang="zh-CN" altLang="en-US" sz="2800" b="1" dirty="0"/>
          </a:p>
        </p:txBody>
      </p:sp>
      <p:sp>
        <p:nvSpPr>
          <p:cNvPr id="18" name="圆角矩形 17"/>
          <p:cNvSpPr/>
          <p:nvPr/>
        </p:nvSpPr>
        <p:spPr>
          <a:xfrm>
            <a:off x="571472" y="1819260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合作</a:t>
            </a:r>
            <a:endParaRPr lang="zh-CN" altLang="en-US" sz="2800" b="1" dirty="0"/>
          </a:p>
        </p:txBody>
      </p:sp>
      <p:sp>
        <p:nvSpPr>
          <p:cNvPr id="19" name="圆角矩形 18"/>
          <p:cNvSpPr/>
          <p:nvPr/>
        </p:nvSpPr>
        <p:spPr>
          <a:xfrm>
            <a:off x="6134072" y="2886060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习惯</a:t>
            </a:r>
            <a:endParaRPr lang="zh-CN" altLang="en-US" sz="2000" b="1" dirty="0"/>
          </a:p>
        </p:txBody>
      </p:sp>
      <p:sp>
        <p:nvSpPr>
          <p:cNvPr id="20" name="圆角矩形 19"/>
          <p:cNvSpPr/>
          <p:nvPr/>
        </p:nvSpPr>
        <p:spPr>
          <a:xfrm>
            <a:off x="2400272" y="1438260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交友</a:t>
            </a:r>
            <a:endParaRPr lang="zh-CN" altLang="en-US" sz="2800" b="1" dirty="0"/>
          </a:p>
        </p:txBody>
      </p:sp>
      <p:sp>
        <p:nvSpPr>
          <p:cNvPr id="22" name="圆角矩形 21"/>
          <p:cNvSpPr/>
          <p:nvPr/>
        </p:nvSpPr>
        <p:spPr>
          <a:xfrm>
            <a:off x="3771872" y="5553060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好奇</a:t>
            </a:r>
            <a:endParaRPr lang="zh-CN" altLang="en-US" sz="2800" b="1" dirty="0"/>
          </a:p>
        </p:txBody>
      </p:sp>
      <p:sp>
        <p:nvSpPr>
          <p:cNvPr id="23" name="圆角矩形 22"/>
          <p:cNvSpPr/>
          <p:nvPr/>
        </p:nvSpPr>
        <p:spPr>
          <a:xfrm>
            <a:off x="1485872" y="5248260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剧情</a:t>
            </a:r>
            <a:endParaRPr lang="zh-CN" altLang="en-US" sz="2000" b="1" dirty="0"/>
          </a:p>
        </p:txBody>
      </p:sp>
      <p:sp>
        <p:nvSpPr>
          <p:cNvPr id="24" name="圆角矩形 23"/>
          <p:cNvSpPr/>
          <p:nvPr/>
        </p:nvSpPr>
        <p:spPr>
          <a:xfrm>
            <a:off x="7429472" y="3343260"/>
            <a:ext cx="1295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追求完美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教学重点，应乎课堂？</a:t>
            </a:r>
            <a:endParaRPr lang="zh-CN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课堂教学</a:t>
            </a:r>
            <a:endParaRPr lang="en-US" altLang="zh-CN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zh-CN" altLang="en-US" dirty="0" smtClean="0"/>
              <a:t>作业教学（作业实验报告等）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zh-CN" altLang="en-US" dirty="0" smtClean="0"/>
              <a:t>留存率低</a:t>
            </a:r>
            <a:endParaRPr lang="en-US" altLang="zh-CN" dirty="0" smtClean="0"/>
          </a:p>
          <a:p>
            <a:r>
              <a:rPr lang="zh-CN" altLang="en-US" dirty="0" smtClean="0"/>
              <a:t>知识</a:t>
            </a:r>
            <a:r>
              <a:rPr lang="zh-CN" altLang="en-US" dirty="0" smtClean="0"/>
              <a:t>传授</a:t>
            </a:r>
            <a:endParaRPr lang="en-US" altLang="zh-CN" dirty="0" smtClean="0"/>
          </a:p>
          <a:p>
            <a:r>
              <a:rPr lang="zh-CN" altLang="en-US" dirty="0" smtClean="0"/>
              <a:t>需要天赋或刻苦训练</a:t>
            </a:r>
            <a:endParaRPr lang="en-US" altLang="zh-CN" dirty="0" smtClean="0"/>
          </a:p>
          <a:p>
            <a:r>
              <a:rPr lang="zh-CN" altLang="en-US" dirty="0" smtClean="0"/>
              <a:t>重复性劳动</a:t>
            </a:r>
            <a:endParaRPr lang="en-US" altLang="zh-CN" dirty="0" smtClean="0"/>
          </a:p>
          <a:p>
            <a:r>
              <a:rPr lang="zh-CN" altLang="en-US" dirty="0" smtClean="0"/>
              <a:t>缺少挑战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 smtClean="0"/>
              <a:t>留存率高</a:t>
            </a:r>
            <a:endParaRPr lang="en-US" altLang="zh-CN" dirty="0" smtClean="0"/>
          </a:p>
          <a:p>
            <a:r>
              <a:rPr lang="zh-CN" altLang="en-US" dirty="0" smtClean="0"/>
              <a:t>能力素质培养</a:t>
            </a:r>
            <a:endParaRPr lang="en-US" altLang="zh-CN" dirty="0" smtClean="0"/>
          </a:p>
          <a:p>
            <a:r>
              <a:rPr lang="zh-CN" altLang="en-US" dirty="0" smtClean="0"/>
              <a:t>精深设计或拿来主义</a:t>
            </a:r>
            <a:endParaRPr lang="en-US" altLang="zh-CN" dirty="0" smtClean="0"/>
          </a:p>
          <a:p>
            <a:r>
              <a:rPr lang="zh-CN" altLang="en-US" dirty="0" smtClean="0"/>
              <a:t>只需要改进</a:t>
            </a:r>
            <a:endParaRPr lang="en-US" altLang="zh-CN" dirty="0" smtClean="0"/>
          </a:p>
          <a:p>
            <a:r>
              <a:rPr lang="zh-CN" altLang="en-US" dirty="0" smtClean="0"/>
              <a:t>很像练级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4714884"/>
            <a:ext cx="6000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有挑战的作业</a:t>
            </a:r>
            <a:r>
              <a:rPr lang="zh-CN" altLang="en-US" sz="2800" b="1" dirty="0" smtClean="0"/>
              <a:t>可带来更好的教学效果，并且让教师更省力气。</a:t>
            </a:r>
            <a:endParaRPr lang="en-US" altLang="zh-CN" sz="2800" b="1" dirty="0" smtClean="0"/>
          </a:p>
          <a:p>
            <a:pPr algn="ctr"/>
            <a:r>
              <a:rPr lang="zh-CN" altLang="en-US" sz="2800" b="1" dirty="0" smtClean="0"/>
              <a:t>“淡讲课、精作业”</a:t>
            </a:r>
            <a:endParaRPr lang="zh-CN" altLang="en-US" sz="2800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作业教学</a:t>
            </a:r>
            <a:endParaRPr lang="zh-CN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先搞好作业，再搞好课堂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“</a:t>
            </a:r>
            <a:r>
              <a:rPr lang="zh-CN" altLang="en-US" dirty="0" smtClean="0"/>
              <a:t>有挑战的</a:t>
            </a:r>
            <a:r>
              <a:rPr lang="en-US" altLang="zh-CN" dirty="0" smtClean="0"/>
              <a:t>”</a:t>
            </a:r>
            <a:r>
              <a:rPr lang="zh-CN" altLang="en-US" dirty="0" smtClean="0"/>
              <a:t>作业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http://sunner.cn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170-4B47-4A6F-9F75-A3BE1EB72541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找到终极答案必须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查资料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苦思冥想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动手实验</a:t>
            </a:r>
            <a:endParaRPr lang="en-US" altLang="zh-CN" dirty="0" smtClean="0"/>
          </a:p>
          <a:p>
            <a:r>
              <a:rPr lang="zh-CN" altLang="en-US" dirty="0" smtClean="0"/>
              <a:t>经验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题目尽量有趣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别拘泥于“讲过”的知识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在各个方面给学生成就感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望而生畏的难度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难度先升后降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及格线放低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1027" name="Picture 3" descr="C:\Users\Sunner Sun\AppData\Local\Microsoft\Windows\Temporary Internet Files\Content.IE5\QKAHV3K0\MPj042768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3857620" cy="2552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学生反馈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出了作业，似乎让人很难，解决之后则满心欢喜，一次作业，一个大的进步，每次作业，相同的心理旅程。”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“在一凡苦苦的探索后</a:t>
            </a:r>
            <a:r>
              <a:rPr lang="en-US" altLang="zh-CN" dirty="0" smtClean="0"/>
              <a:t>,</a:t>
            </a:r>
            <a:r>
              <a:rPr lang="zh-CN" altLang="en-US" dirty="0" smtClean="0"/>
              <a:t>我终于编出那让人郁闷 </a:t>
            </a:r>
            <a:r>
              <a:rPr lang="en-US" altLang="zh-CN" dirty="0" smtClean="0"/>
              <a:t>!</a:t>
            </a:r>
            <a:r>
              <a:rPr lang="zh-CN" altLang="en-US" dirty="0" smtClean="0"/>
              <a:t>让人发疯</a:t>
            </a:r>
            <a:r>
              <a:rPr lang="en-US" altLang="zh-CN" dirty="0" smtClean="0"/>
              <a:t>!</a:t>
            </a:r>
            <a:r>
              <a:rPr lang="zh-CN" altLang="en-US" dirty="0" smtClean="0"/>
              <a:t>让人崩溃的实验题</a:t>
            </a:r>
            <a:r>
              <a:rPr lang="en-US" altLang="zh-CN" dirty="0" smtClean="0"/>
              <a:t>.</a:t>
            </a:r>
            <a:r>
              <a:rPr lang="zh-CN" altLang="en-US" dirty="0" smtClean="0"/>
              <a:t>但我此时就像飞一般</a:t>
            </a:r>
            <a:r>
              <a:rPr lang="en-US" altLang="zh-CN" dirty="0" smtClean="0"/>
              <a:t>!</a:t>
            </a:r>
            <a:r>
              <a:rPr lang="zh-CN" altLang="en-US" dirty="0" smtClean="0"/>
              <a:t>”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7323</TotalTime>
  <Words>1534</Words>
  <Application>Microsoft Office PowerPoint</Application>
  <PresentationFormat>全屏显示(4:3)</PresentationFormat>
  <Paragraphs>351</Paragraphs>
  <Slides>33</Slides>
  <Notes>33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Origin</vt:lpstr>
      <vt:lpstr>网络改变教与学</vt:lpstr>
      <vt:lpstr>如何学习，效果最好？</vt:lpstr>
      <vt:lpstr>教学改革，实质在哪？</vt:lpstr>
      <vt:lpstr>学生不学，原因何在？</vt:lpstr>
      <vt:lpstr>游戏好玩，源自何处？</vt:lpstr>
      <vt:lpstr>教学重点，应乎课堂？</vt:lpstr>
      <vt:lpstr>作业教学</vt:lpstr>
      <vt:lpstr>“有挑战的”作业</vt:lpstr>
      <vt:lpstr>学生反馈</vt:lpstr>
      <vt:lpstr>作业教学的“死穴”</vt:lpstr>
      <vt:lpstr>学生重视什么？</vt:lpstr>
      <vt:lpstr>纸质作业可能方便管理吗？</vt:lpstr>
      <vt:lpstr>指导越多越好吗？</vt:lpstr>
      <vt:lpstr>课程论坛</vt:lpstr>
      <vt:lpstr>作业必须“人”批吗？</vt:lpstr>
      <vt:lpstr>自动评分</vt:lpstr>
      <vt:lpstr>抄袭必须被严厉打击！</vt:lpstr>
      <vt:lpstr>幻灯片 18</vt:lpstr>
      <vt:lpstr>幻灯片 19</vt:lpstr>
      <vt:lpstr>反抄袭</vt:lpstr>
      <vt:lpstr>幻灯片 21</vt:lpstr>
      <vt:lpstr>作业以外的教学</vt:lpstr>
      <vt:lpstr>讲课</vt:lpstr>
      <vt:lpstr>课堂上做什么</vt:lpstr>
      <vt:lpstr>“以后再也不去上C语言课了 ” http://sunner.cn/truth/read.php?id=2607</vt:lpstr>
      <vt:lpstr>网络已连进教室，怎样利用？</vt:lpstr>
      <vt:lpstr>网络在教室也能发挥作用</vt:lpstr>
      <vt:lpstr>期末考试</vt:lpstr>
      <vt:lpstr>多渠道获得反馈，及时调整</vt:lpstr>
      <vt:lpstr>反馈1</vt:lpstr>
      <vt:lpstr>反馈2</vt:lpstr>
      <vt:lpstr>相关资源推介</vt:lpstr>
      <vt:lpstr>总结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“多快好省”搞教学</dc:title>
  <dc:creator>Sunner Sun</dc:creator>
  <cp:lastModifiedBy>Sunner Sun</cp:lastModifiedBy>
  <cp:revision>694</cp:revision>
  <dcterms:created xsi:type="dcterms:W3CDTF">2009-06-23T08:25:39Z</dcterms:created>
  <dcterms:modified xsi:type="dcterms:W3CDTF">2010-06-10T04:13:05Z</dcterms:modified>
</cp:coreProperties>
</file>