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8ED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71" autoAdjust="0"/>
  </p:normalViewPr>
  <p:slideViewPr>
    <p:cSldViewPr>
      <p:cViewPr varScale="1">
        <p:scale>
          <a:sx n="64" d="100"/>
          <a:sy n="6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4B0FA-295B-4AAC-89B2-52EB6E207141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AB584-CB00-40BC-9FF6-DD09650125A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计算机教育工作者，应该是最早应用信息化技术改进工作的人群。但事实上，我们被远远甩在后面。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统计结果的同时，顺便把名点了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实践表明，应用网络工具，不仅改变了教学手段，而且改变了教学思维，从而提升教学效果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不留作业，只讲课，可乎？不讲课，只留作业，可乎？</a:t>
            </a:r>
            <a:endParaRPr lang="en-US" altLang="zh-CN" dirty="0" smtClean="0"/>
          </a:p>
          <a:p>
            <a:r>
              <a:rPr lang="zh-CN" altLang="en-US" dirty="0" smtClean="0"/>
              <a:t>作业可以锻炼分析综合能力，实践能力。</a:t>
            </a:r>
            <a:endParaRPr lang="en-US" altLang="zh-CN" dirty="0" smtClean="0"/>
          </a:p>
          <a:p>
            <a:r>
              <a:rPr lang="zh-CN" altLang="en-US" dirty="0" smtClean="0"/>
              <a:t>学时过长，是一个很大的不利因素。谢天谢地，现在课程学时总体上在缩短。</a:t>
            </a:r>
            <a:endParaRPr lang="en-US" altLang="zh-CN" dirty="0" smtClean="0"/>
          </a:p>
          <a:p>
            <a:r>
              <a:rPr lang="zh-CN" altLang="en-US" dirty="0" smtClean="0"/>
              <a:t>还有很多不利因素，后面一件件解决。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严格的提交时间限定，学生完全能接受，而且欢迎。</a:t>
            </a:r>
            <a:endParaRPr lang="en-US" altLang="zh-CN" dirty="0" smtClean="0"/>
          </a:p>
          <a:p>
            <a:r>
              <a:rPr lang="zh-CN" altLang="en-US" dirty="0" smtClean="0"/>
              <a:t>不留一丝偷懒或钻空子的机会。</a:t>
            </a:r>
            <a:endParaRPr lang="en-US" altLang="zh-CN" dirty="0" smtClean="0"/>
          </a:p>
          <a:p>
            <a:r>
              <a:rPr lang="zh-CN" altLang="en-US" dirty="0" smtClean="0"/>
              <a:t>严格，会形成一种气氛，让学生认真。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难度和工作量不足，容易非抄袭式雷同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不惩罚，不如不反抄袭。</a:t>
            </a:r>
            <a:endParaRPr lang="en-US" altLang="zh-CN" dirty="0" smtClean="0"/>
          </a:p>
          <a:p>
            <a:r>
              <a:rPr lang="zh-CN" altLang="en-US" dirty="0" smtClean="0"/>
              <a:t>降级生的故事。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期末卷子批改卷子，批完一份，登一份成绩，并写上反馈。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AB584-CB00-40BC-9FF6-DD09650125A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dirty="0" smtClean="0"/>
              <a:t>Click to edit Master title style</a:t>
            </a:r>
            <a:endParaRPr lang="zh-CN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0070C0">
              <a:alpha val="65098"/>
            </a:srgb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0DB46-E409-4247-A928-8D0560D4371A}" type="datetimeFigureOut">
              <a:rPr lang="zh-CN" altLang="en-US" smtClean="0"/>
              <a:pPr/>
              <a:t>2010/1/25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B37EF-EDAE-4724-A84D-4215C17B4B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6">
              <a:lumMod val="60000"/>
              <a:lumOff val="40000"/>
            </a:schemeClr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ea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accent3">
              <a:lumMod val="40000"/>
              <a:lumOff val="60000"/>
            </a:schemeClr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accent3">
              <a:lumMod val="40000"/>
              <a:lumOff val="60000"/>
            </a:schemeClr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accent3">
              <a:lumMod val="40000"/>
              <a:lumOff val="60000"/>
            </a:schemeClr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accent3">
              <a:lumMod val="40000"/>
              <a:lumOff val="60000"/>
            </a:schemeClr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unner.c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ms.hit.edu.cn/" TargetMode="External"/><Relationship Id="rId2" Type="http://schemas.openxmlformats.org/officeDocument/2006/relationships/hyperlink" Target="http://sunner.cn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5400" b="0" dirty="0" smtClean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网 络 改 变 教 与 学</a:t>
            </a:r>
            <a:endParaRPr lang="zh-CN" altLang="en-US" sz="5400" b="0" dirty="0">
              <a:solidFill>
                <a:srgbClr val="C00000"/>
              </a:solidFill>
              <a:latin typeface="华文隶书" pitchFamily="2" charset="-122"/>
              <a:ea typeface="华文隶书" pitchFamily="2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/>
          <a:lstStyle/>
          <a:p>
            <a:r>
              <a:rPr lang="zh-CN" altLang="en-US" b="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华文行楷" pitchFamily="2" charset="-122"/>
                <a:ea typeface="华文行楷" pitchFamily="2" charset="-122"/>
              </a:rPr>
              <a:t>孙志岗</a:t>
            </a:r>
            <a:endParaRPr lang="en-US" altLang="zh-CN" b="0" dirty="0" smtClean="0">
              <a:solidFill>
                <a:schemeClr val="accent3">
                  <a:lumMod val="40000"/>
                  <a:lumOff val="60000"/>
                </a:schemeClr>
              </a:solidFill>
              <a:latin typeface="华文行楷" pitchFamily="2" charset="-122"/>
              <a:ea typeface="华文行楷" pitchFamily="2" charset="-122"/>
            </a:endParaRPr>
          </a:p>
          <a:p>
            <a:r>
              <a:rPr lang="en-US" altLang="zh-CN" dirty="0" smtClean="0">
                <a:hlinkClick r:id="rId3"/>
              </a:rPr>
              <a:t>http://sunner.cn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课程论坛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让学生成为老师</a:t>
            </a:r>
            <a:endParaRPr lang="en-US" altLang="zh-CN" dirty="0" smtClean="0"/>
          </a:p>
          <a:p>
            <a:pPr lvl="1"/>
            <a:r>
              <a:rPr lang="zh-CN" altLang="en-US" i="1" dirty="0" smtClean="0"/>
              <a:t>“到这里我才发现自己和牛人们的学习方式果然不一样”</a:t>
            </a:r>
            <a:endParaRPr lang="en-US" altLang="zh-CN" i="1" dirty="0" smtClean="0"/>
          </a:p>
          <a:p>
            <a:r>
              <a:rPr lang="zh-CN" altLang="en-US" dirty="0" smtClean="0"/>
              <a:t>老师旁观、推动为主</a:t>
            </a:r>
            <a:endParaRPr lang="en-US" altLang="zh-CN" dirty="0" smtClean="0"/>
          </a:p>
          <a:p>
            <a:r>
              <a:rPr lang="zh-CN" altLang="en-US" dirty="0" smtClean="0"/>
              <a:t>用加分鼓励交流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好帖</a:t>
            </a:r>
            <a:r>
              <a:rPr lang="en-US" altLang="zh-CN" dirty="0" smtClean="0"/>
              <a:t>+1</a:t>
            </a:r>
            <a:r>
              <a:rPr lang="zh-CN" altLang="en-US" dirty="0" smtClean="0"/>
              <a:t>，最多</a:t>
            </a:r>
            <a:r>
              <a:rPr lang="en-US" altLang="zh-CN" dirty="0" smtClean="0"/>
              <a:t>+5</a:t>
            </a:r>
          </a:p>
          <a:p>
            <a:r>
              <a:rPr lang="zh-CN" altLang="en-US" dirty="0" smtClean="0"/>
              <a:t>课程结束，清空论坛</a:t>
            </a:r>
            <a:endParaRPr lang="en-US" altLang="zh-CN" dirty="0" smtClean="0"/>
          </a:p>
          <a:p>
            <a:pPr lvl="1"/>
            <a:r>
              <a:rPr lang="zh-CN" altLang="en-US" i="1" dirty="0" smtClean="0"/>
              <a:t>“如果他们这样顺利完成实验的话，可能就不会对知识有深刻了解了”</a:t>
            </a:r>
            <a:endParaRPr lang="en-US" altLang="zh-CN" i="1" dirty="0" smtClean="0"/>
          </a:p>
          <a:p>
            <a:pPr lvl="1"/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效果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学生乐于发帖交流，互相促进提高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牛人脱颖而出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教师省却答疑的麻烦，还能从学生的帖子了解学生，学到知识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参与感使学生爱上这门课</a:t>
            </a:r>
            <a:endParaRPr lang="en-US" altLang="zh-CN" dirty="0" smtClean="0"/>
          </a:p>
          <a:p>
            <a:r>
              <a:rPr lang="zh-CN" altLang="en-US" dirty="0" smtClean="0"/>
              <a:t>缺陷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看帖不回贴的占多数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代人发帖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分数统计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分数统计的新需求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权重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折合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累加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加分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忽略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选做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实时</a:t>
            </a:r>
            <a:r>
              <a:rPr lang="en-US" altLang="zh-CN" dirty="0" smtClean="0"/>
              <a:t>/</a:t>
            </a:r>
            <a:r>
              <a:rPr lang="zh-CN" altLang="en-US" dirty="0" smtClean="0"/>
              <a:t>延后公布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网络环境下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设定成绩统计方法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每项活动单独评分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分数即时统计，实时</a:t>
            </a:r>
            <a:r>
              <a:rPr lang="en-US" altLang="zh-CN" dirty="0" smtClean="0"/>
              <a:t>/</a:t>
            </a:r>
            <a:r>
              <a:rPr lang="zh-CN" altLang="en-US" dirty="0" smtClean="0"/>
              <a:t>延后显示给学生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学生可看到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单项成绩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总成绩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排名等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还有教师的反馈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Hotseat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网络已经连进教室，怎样利用？</a:t>
            </a:r>
            <a:endParaRPr lang="en-US" altLang="zh-CN" dirty="0" smtClean="0"/>
          </a:p>
          <a:p>
            <a:r>
              <a:rPr lang="zh-CN" altLang="en-US" dirty="0" smtClean="0"/>
              <a:t>普渡大学的</a:t>
            </a:r>
            <a:r>
              <a:rPr lang="en-US" altLang="zh-CN" dirty="0" err="1" smtClean="0"/>
              <a:t>Hotseat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学生提问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老师回答</a:t>
            </a:r>
            <a:endParaRPr lang="en-US" altLang="zh-CN" dirty="0" smtClean="0"/>
          </a:p>
          <a:p>
            <a:r>
              <a:rPr lang="zh-CN" altLang="en-US" dirty="0" smtClean="0"/>
              <a:t>学学开心辞典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老师提问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学生选答案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即时统计结果</a:t>
            </a:r>
            <a:endParaRPr lang="zh-CN" altLang="en-US" dirty="0"/>
          </a:p>
        </p:txBody>
      </p:sp>
      <p:pic>
        <p:nvPicPr>
          <p:cNvPr id="8" name="Picture 7" descr="laptop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971800"/>
            <a:ext cx="3071446" cy="2101516"/>
          </a:xfrm>
          <a:prstGeom prst="rect">
            <a:avLst/>
          </a:prstGeom>
        </p:spPr>
      </p:pic>
      <p:pic>
        <p:nvPicPr>
          <p:cNvPr id="9" name="Picture 8" descr="iphon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3581400"/>
            <a:ext cx="1613635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其它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dirty="0" smtClean="0"/>
              <a:t>Web</a:t>
            </a:r>
            <a:r>
              <a:rPr lang="zh-CN" altLang="en-US" dirty="0" smtClean="0"/>
              <a:t> </a:t>
            </a:r>
            <a:r>
              <a:rPr lang="en-US" altLang="zh-CN" dirty="0" smtClean="0"/>
              <a:t>2.0</a:t>
            </a:r>
            <a:r>
              <a:rPr lang="zh-CN" altLang="en-US" dirty="0" smtClean="0"/>
              <a:t>的交互功能，有很大潜力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通过新闻发布通知，得到反馈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问卷调查，了解学生的想法，了解自己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</a:t>
            </a:r>
            <a:r>
              <a:rPr lang="en-US" altLang="zh-CN" dirty="0" smtClean="0"/>
              <a:t>Wiki</a:t>
            </a:r>
            <a:r>
              <a:rPr lang="zh-CN" altLang="en-US" dirty="0" smtClean="0"/>
              <a:t>和学生一起整理资料，撰写文章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用博客和学生沟通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“人人网”可以了解潮流，可以看到很多镜子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建个“匿名论坛”获得真的骂，真的夸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网络使信息高速、无时空限制地流动</a:t>
            </a:r>
            <a:endParaRPr lang="en-US" altLang="zh-CN" dirty="0" smtClean="0"/>
          </a:p>
          <a:p>
            <a:r>
              <a:rPr lang="zh-CN" altLang="en-US" dirty="0" smtClean="0"/>
              <a:t>计算机技术自</a:t>
            </a:r>
            <a:r>
              <a:rPr lang="zh-CN" altLang="en-US" smtClean="0"/>
              <a:t>动化处</a:t>
            </a:r>
            <a:r>
              <a:rPr lang="zh-CN" altLang="en-US" dirty="0" smtClean="0"/>
              <a:t>理信息</a:t>
            </a:r>
            <a:endParaRPr lang="en-US" altLang="zh-CN" dirty="0" smtClean="0"/>
          </a:p>
          <a:p>
            <a:r>
              <a:rPr lang="zh-CN" altLang="en-US" dirty="0" smtClean="0"/>
              <a:t>改革教学手段，改变教学思维，再不动手就晚了！</a:t>
            </a:r>
            <a:endParaRPr lang="en-US" altLang="zh-CN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67000" y="3429000"/>
            <a:ext cx="7523213" cy="258532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 smtClean="0">
                <a:latin typeface="楷体" pitchFamily="49" charset="-122"/>
                <a:ea typeface="楷体" pitchFamily="49" charset="-122"/>
              </a:rPr>
              <a:t>谢谢！</a:t>
            </a:r>
            <a:endParaRPr lang="en-US" altLang="zh-CN" sz="5400" b="1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5400" b="1" dirty="0" smtClean="0">
                <a:latin typeface="楷体" pitchFamily="49" charset="-122"/>
                <a:ea typeface="楷体" pitchFamily="49" charset="-122"/>
                <a:hlinkClick r:id="rId2"/>
              </a:rPr>
              <a:t>http://</a:t>
            </a:r>
            <a:r>
              <a:rPr lang="en-US" altLang="zh-CN" sz="5400" b="1" dirty="0" smtClean="0">
                <a:latin typeface="楷体" pitchFamily="49" charset="-122"/>
                <a:ea typeface="楷体" pitchFamily="49" charset="-122"/>
                <a:hlinkClick r:id="rId2"/>
              </a:rPr>
              <a:t>sunner.cn</a:t>
            </a:r>
            <a:endParaRPr lang="en-US" altLang="zh-CN" sz="5400" b="1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CN" sz="5400" b="1" dirty="0" smtClean="0">
                <a:latin typeface="楷体" pitchFamily="49" charset="-122"/>
                <a:ea typeface="楷体" pitchFamily="49" charset="-122"/>
                <a:hlinkClick r:id="rId3"/>
              </a:rPr>
              <a:t>http://cms.hit.edu.cn</a:t>
            </a:r>
            <a:endParaRPr lang="zh-CN" altLang="en-US" sz="54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2590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276600" y="458212"/>
            <a:ext cx="5334000" cy="304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FF00"/>
                </a:solidFill>
                <a:latin typeface="华文隶书" pitchFamily="2" charset="-122"/>
                <a:ea typeface="华文隶书" pitchFamily="2" charset="-122"/>
              </a:rPr>
              <a:t>我们所使用的工具深刻地影响着我们的思维方式和思维习惯，进而也将深刻的影响着我们的思维能力。</a:t>
            </a:r>
            <a:endParaRPr lang="en-US" altLang="zh-CN" sz="3200" dirty="0" smtClean="0">
              <a:solidFill>
                <a:srgbClr val="FFFF00"/>
              </a:solidFill>
              <a:latin typeface="华文隶书" pitchFamily="2" charset="-122"/>
              <a:ea typeface="华文隶书" pitchFamily="2" charset="-122"/>
            </a:endParaRPr>
          </a:p>
          <a:p>
            <a:endParaRPr lang="en-US" altLang="zh-CN" sz="3200" b="1" dirty="0" smtClean="0">
              <a:solidFill>
                <a:srgbClr val="FFFF00"/>
              </a:solidFill>
            </a:endParaRPr>
          </a:p>
          <a:p>
            <a:pPr algn="r"/>
            <a:r>
              <a:rPr lang="en-US" altLang="zh-CN" sz="3200" b="1" dirty="0" smtClean="0">
                <a:solidFill>
                  <a:srgbClr val="FFFF00"/>
                </a:solidFill>
              </a:rPr>
              <a:t>——</a:t>
            </a:r>
            <a:r>
              <a:rPr lang="en-US" altLang="zh-CN" sz="3200" b="1" dirty="0" err="1" smtClean="0">
                <a:solidFill>
                  <a:srgbClr val="FFFF00"/>
                </a:solidFill>
              </a:rPr>
              <a:t>Edsger</a:t>
            </a:r>
            <a:r>
              <a:rPr lang="en-US" altLang="zh-CN" sz="3200" b="1" dirty="0" smtClean="0">
                <a:solidFill>
                  <a:srgbClr val="FFFF00"/>
                </a:solidFill>
              </a:rPr>
              <a:t>  W. </a:t>
            </a:r>
            <a:r>
              <a:rPr lang="en-US" altLang="zh-CN" sz="3200" b="1" dirty="0" err="1" smtClean="0">
                <a:solidFill>
                  <a:srgbClr val="FFFF00"/>
                </a:solidFill>
              </a:rPr>
              <a:t>Dijkstra</a:t>
            </a:r>
            <a:endParaRPr lang="zh-CN" altLang="en-US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要点</a:t>
            </a:r>
            <a:endParaRPr lang="zh-CN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淡讲课，精作业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少说多做</a:t>
            </a:r>
            <a:endParaRPr lang="en-US" altLang="zh-CN" dirty="0" smtClean="0"/>
          </a:p>
          <a:p>
            <a:r>
              <a:rPr lang="zh-CN" altLang="en-US" dirty="0" smtClean="0"/>
              <a:t>作业电子化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前提</a:t>
            </a:r>
            <a:endParaRPr lang="en-US" altLang="zh-CN" dirty="0" smtClean="0"/>
          </a:p>
          <a:p>
            <a:r>
              <a:rPr lang="zh-CN" altLang="en-US" dirty="0" smtClean="0"/>
              <a:t>反抄袭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质量保障</a:t>
            </a:r>
            <a:endParaRPr lang="en-US" altLang="zh-CN" dirty="0" smtClean="0"/>
          </a:p>
          <a:p>
            <a:r>
              <a:rPr lang="zh-CN" altLang="en-US" dirty="0" smtClean="0"/>
              <a:t>自动评分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不只是偷懒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自测题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利用好虚荣心</a:t>
            </a:r>
            <a:endParaRPr lang="en-US" altLang="zh-CN" dirty="0" smtClean="0"/>
          </a:p>
          <a:p>
            <a:r>
              <a:rPr lang="zh-CN" altLang="en-US" dirty="0" smtClean="0"/>
              <a:t>论坛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人人都是老师</a:t>
            </a:r>
            <a:endParaRPr lang="en-US" altLang="zh-CN" dirty="0" smtClean="0"/>
          </a:p>
          <a:p>
            <a:r>
              <a:rPr lang="zh-CN" altLang="en-US" dirty="0" smtClean="0"/>
              <a:t>分数统计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搞定一切复杂的需求</a:t>
            </a:r>
            <a:endParaRPr lang="en-US" altLang="zh-CN" dirty="0" smtClean="0"/>
          </a:p>
          <a:p>
            <a:r>
              <a:rPr lang="en-US" altLang="zh-CN" dirty="0" err="1" smtClean="0"/>
              <a:t>Hotseat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网络走进教室</a:t>
            </a:r>
            <a:endParaRPr lang="en-US" altLang="zh-CN" dirty="0" smtClean="0"/>
          </a:p>
          <a:p>
            <a:r>
              <a:rPr lang="zh-CN" altLang="en-US" dirty="0" smtClean="0"/>
              <a:t>其它</a:t>
            </a:r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淡讲课，精作业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观点：</a:t>
            </a:r>
            <a:r>
              <a:rPr lang="zh-CN" altLang="en-US" dirty="0" smtClean="0">
                <a:solidFill>
                  <a:srgbClr val="FFFF00"/>
                </a:solidFill>
              </a:rPr>
              <a:t>有挑战的作业才是教学的核心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dirty="0" smtClean="0"/>
              <a:t>课堂只是辅助、拓展和深化作用</a:t>
            </a:r>
            <a:endParaRPr lang="en-US" altLang="zh-CN" dirty="0" smtClean="0"/>
          </a:p>
          <a:p>
            <a:r>
              <a:rPr lang="zh-CN" altLang="en-US" dirty="0" smtClean="0"/>
              <a:t>有挑战的作业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找到终极解决方案必须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查资料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苦思冥想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动手实验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学生反馈</a:t>
            </a:r>
            <a:endParaRPr lang="en-US" altLang="zh-CN" dirty="0" smtClean="0"/>
          </a:p>
          <a:p>
            <a:pPr lvl="2"/>
            <a:r>
              <a:rPr lang="zh-CN" altLang="en-US" i="1" dirty="0" smtClean="0"/>
              <a:t>“当一个又一个难题被解决时，我们的热情会一次一次被激起”</a:t>
            </a:r>
            <a:endParaRPr lang="en-US" altLang="zh-CN" i="1" dirty="0" smtClean="0"/>
          </a:p>
          <a:p>
            <a:pPr lvl="2"/>
            <a:r>
              <a:rPr lang="zh-CN" altLang="en-US" i="1" dirty="0" smtClean="0"/>
              <a:t>“实验，其实听上去比作起来难很多。。。其实，自己想象无非就是那点东西而已”</a:t>
            </a:r>
            <a:endParaRPr lang="en-US" altLang="zh-CN" i="1" dirty="0" smtClean="0"/>
          </a:p>
          <a:p>
            <a:pPr>
              <a:buNone/>
            </a:pPr>
            <a:endParaRPr lang="en-US" altLang="zh-CN" dirty="0" smtClean="0">
              <a:solidFill>
                <a:srgbClr val="FFFF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作业电子化</a:t>
            </a:r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借助网络，管好作业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精确地布置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及时地修正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时间控制 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 必须严格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在线评分，留评语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整理归档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其它自动处理</a:t>
            </a:r>
            <a:endParaRPr lang="zh-CN" altLang="en-US" dirty="0"/>
          </a:p>
        </p:txBody>
      </p:sp>
      <p:pic>
        <p:nvPicPr>
          <p:cNvPr id="2050" name="Picture 2" descr="C:\Users\Sunner Sun\AppData\Local\Microsoft\Windows\Temporary Internet Files\Content.IE5\QRGNVM6O\MCBS00135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847758"/>
            <a:ext cx="3074406" cy="2440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反抄袭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不反抄袭的作业，就是没有监考的考试</a:t>
            </a:r>
            <a:endParaRPr lang="en-US" altLang="zh-CN" dirty="0" smtClean="0"/>
          </a:p>
          <a:p>
            <a:r>
              <a:rPr lang="zh-CN" altLang="en-US" dirty="0" smtClean="0"/>
              <a:t>工具检索抄袭行为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Moss</a:t>
            </a:r>
            <a:r>
              <a:rPr lang="zh-CN" altLang="en-US" dirty="0" smtClean="0"/>
              <a:t>对付源码抄袭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Duplication</a:t>
            </a:r>
            <a:r>
              <a:rPr lang="zh-CN" altLang="en-US" dirty="0" smtClean="0"/>
              <a:t>对付报告抄袭</a:t>
            </a:r>
            <a:endParaRPr lang="en-US" altLang="zh-CN" dirty="0" smtClean="0"/>
          </a:p>
          <a:p>
            <a:r>
              <a:rPr lang="zh-CN" altLang="en-US" dirty="0" smtClean="0"/>
              <a:t>经验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作业分值在</a:t>
            </a:r>
            <a:r>
              <a:rPr lang="en-US" altLang="zh-CN" dirty="0" smtClean="0"/>
              <a:t>40-60%</a:t>
            </a:r>
            <a:r>
              <a:rPr lang="zh-CN" altLang="en-US" dirty="0" smtClean="0"/>
              <a:t>之间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要有一定的难度和工作量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及格线保持较低水平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抄袭判定要人工确认</a:t>
            </a:r>
            <a:endParaRPr lang="en-US" altLang="zh-CN" dirty="0" smtClean="0"/>
          </a:p>
        </p:txBody>
      </p:sp>
      <p:pic>
        <p:nvPicPr>
          <p:cNvPr id="1026" name="Picture 2" descr="C:\Users\Sunner Sun\AppData\Local\Microsoft\Windows\Temporary Internet Files\Content.IE5\H2E3803D\MPj038795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00780"/>
            <a:ext cx="3276600" cy="2337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反抄袭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惩罚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抄袭一次，之前所有作业成绩清零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期末考试卷面达到卷面</a:t>
            </a:r>
            <a:r>
              <a:rPr lang="en-US" altLang="zh-CN" dirty="0" smtClean="0"/>
              <a:t>80%</a:t>
            </a:r>
            <a:r>
              <a:rPr lang="zh-CN" altLang="en-US" dirty="0" smtClean="0"/>
              <a:t>，恢复成绩</a:t>
            </a:r>
            <a:endParaRPr lang="en-US" altLang="zh-CN" dirty="0" smtClean="0"/>
          </a:p>
          <a:p>
            <a:r>
              <a:rPr lang="zh-CN" altLang="en-US" dirty="0" smtClean="0"/>
              <a:t>效果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四类学生：</a:t>
            </a:r>
            <a:r>
              <a:rPr lang="zh-CN" altLang="en-US" i="1" dirty="0" smtClean="0"/>
              <a:t>原创、学习</a:t>
            </a:r>
            <a:r>
              <a:rPr lang="en-US" altLang="zh-CN" i="1" dirty="0" smtClean="0"/>
              <a:t>/</a:t>
            </a:r>
            <a:r>
              <a:rPr lang="zh-CN" altLang="en-US" i="1" dirty="0" smtClean="0"/>
              <a:t>讨论、修改</a:t>
            </a:r>
            <a:r>
              <a:rPr lang="en-US" altLang="zh-CN" i="1" dirty="0" smtClean="0"/>
              <a:t>/</a:t>
            </a:r>
            <a:r>
              <a:rPr lang="zh-CN" altLang="en-US" i="1" dirty="0" smtClean="0"/>
              <a:t>重组、放弃</a:t>
            </a:r>
            <a:r>
              <a:rPr lang="en-US" altLang="zh-CN" i="1" dirty="0" smtClean="0"/>
              <a:t>/</a:t>
            </a:r>
            <a:r>
              <a:rPr lang="zh-CN" altLang="en-US" i="1" dirty="0" smtClean="0"/>
              <a:t>抄袭</a:t>
            </a:r>
            <a:endParaRPr lang="en-US" altLang="zh-CN" i="1" dirty="0" smtClean="0"/>
          </a:p>
          <a:p>
            <a:pPr lvl="1"/>
            <a:r>
              <a:rPr lang="zh-CN" altLang="en-US" dirty="0" smtClean="0"/>
              <a:t>初期怨声载道，后期感天谢地</a:t>
            </a:r>
            <a:endParaRPr lang="en-US" altLang="zh-CN" dirty="0" smtClean="0"/>
          </a:p>
          <a:p>
            <a:r>
              <a:rPr lang="zh-CN" altLang="en-US" dirty="0" smtClean="0"/>
              <a:t>缺陷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查不出枪手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如人手足够，可当面评分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有学生完全放弃</a:t>
            </a:r>
            <a:endParaRPr lang="en-US" altLang="zh-CN" dirty="0" smtClean="0"/>
          </a:p>
        </p:txBody>
      </p:sp>
      <p:pic>
        <p:nvPicPr>
          <p:cNvPr id="3074" name="Picture 2" descr="C:\Users\Sunner Sun\AppData\Local\Microsoft\Windows\Temporary Internet Files\Content.IE5\H2E3803D\MCj0434802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962400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自动评分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方法：</a:t>
            </a:r>
            <a:endParaRPr lang="en-US" altLang="zh-CN" dirty="0" smtClean="0"/>
          </a:p>
          <a:p>
            <a:pPr lvl="1"/>
            <a:r>
              <a:rPr lang="en-US" altLang="zh-CN" dirty="0" smtClean="0"/>
              <a:t>ACM</a:t>
            </a:r>
            <a:r>
              <a:rPr lang="zh-CN" altLang="en-US" dirty="0" smtClean="0"/>
              <a:t> </a:t>
            </a:r>
            <a:r>
              <a:rPr lang="en-US" altLang="zh-CN" dirty="0" smtClean="0"/>
              <a:t>Online Judge</a:t>
            </a:r>
          </a:p>
          <a:p>
            <a:pPr lvl="1"/>
            <a:r>
              <a:rPr lang="zh-CN" altLang="en-US" dirty="0" smtClean="0"/>
              <a:t>程序理解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单元测试</a:t>
            </a:r>
            <a:endParaRPr lang="en-US" altLang="zh-CN" dirty="0" smtClean="0"/>
          </a:p>
          <a:p>
            <a:r>
              <a:rPr lang="zh-CN" altLang="en-US" dirty="0" smtClean="0"/>
              <a:t>优点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教师省事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公平合理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学生欢迎</a:t>
            </a:r>
            <a:endParaRPr lang="en-US" altLang="zh-CN" dirty="0" smtClean="0"/>
          </a:p>
          <a:p>
            <a:pPr lvl="2"/>
            <a:r>
              <a:rPr lang="zh-CN" altLang="en-US" i="1" dirty="0" smtClean="0"/>
              <a:t>“不过瘾，再来一道！”</a:t>
            </a:r>
            <a:endParaRPr lang="en-US" altLang="zh-CN" i="1" dirty="0" smtClean="0"/>
          </a:p>
          <a:p>
            <a:pPr lvl="1"/>
            <a:r>
              <a:rPr lang="zh-CN" altLang="en-US" dirty="0" smtClean="0"/>
              <a:t>教学效果提升</a:t>
            </a:r>
            <a:endParaRPr lang="zh-CN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经验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允许多次提交，取最后一次的成绩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有价值的错误反馈信息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和人工结合效果更好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发现奇思妙想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审查代码风格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更具体的错误反馈</a:t>
            </a:r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自测题</a:t>
            </a:r>
            <a:endParaRPr lang="zh-CN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CN" altLang="en-US" dirty="0" smtClean="0"/>
              <a:t>非编程题的优势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短平快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更细节、具体</a:t>
            </a:r>
            <a:endParaRPr lang="en-US" altLang="zh-CN" dirty="0" smtClean="0"/>
          </a:p>
          <a:p>
            <a:r>
              <a:rPr lang="zh-CN" altLang="en-US" dirty="0" smtClean="0"/>
              <a:t>网上自测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与课程进度同步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评分，但不计分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列出个人、班级排名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利用虚荣心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多次答题，算平均分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CN" altLang="en-US" dirty="0" smtClean="0"/>
              <a:t>效果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夯实基础知识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增强自信心</a:t>
            </a:r>
            <a:endParaRPr lang="en-US" altLang="zh-CN" dirty="0" smtClean="0"/>
          </a:p>
          <a:p>
            <a:r>
              <a:rPr lang="zh-CN" altLang="en-US" dirty="0" smtClean="0"/>
              <a:t>缺陷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只少部分人愿意参与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twor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 presentation</Template>
  <TotalTime>6496</TotalTime>
  <Words>1496</Words>
  <Application>Microsoft Office PowerPoint</Application>
  <PresentationFormat>On-screen Show (4:3)</PresentationFormat>
  <Paragraphs>180</Paragraphs>
  <Slides>14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Network presentation</vt:lpstr>
      <vt:lpstr>网 络 改 变 教 与 学</vt:lpstr>
      <vt:lpstr>Slide 2</vt:lpstr>
      <vt:lpstr>要点</vt:lpstr>
      <vt:lpstr>淡讲课，精作业</vt:lpstr>
      <vt:lpstr>作业电子化</vt:lpstr>
      <vt:lpstr>反抄袭</vt:lpstr>
      <vt:lpstr>反抄袭</vt:lpstr>
      <vt:lpstr>自动评分</vt:lpstr>
      <vt:lpstr>自测题</vt:lpstr>
      <vt:lpstr>课程论坛</vt:lpstr>
      <vt:lpstr>分数统计</vt:lpstr>
      <vt:lpstr>Hotseat</vt:lpstr>
      <vt:lpstr>其它</vt:lpstr>
      <vt:lpstr>总结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网 络 改 变 教 与 学</dc:title>
  <dc:creator>Sunner Sun</dc:creator>
  <cp:lastModifiedBy>Sunner Sun</cp:lastModifiedBy>
  <cp:revision>411</cp:revision>
  <dcterms:created xsi:type="dcterms:W3CDTF">2010-01-13T04:21:28Z</dcterms:created>
  <dcterms:modified xsi:type="dcterms:W3CDTF">2010-01-24T23:54:01Z</dcterms:modified>
</cp:coreProperties>
</file>